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72" r:id="rId3"/>
    <p:sldId id="259" r:id="rId4"/>
    <p:sldId id="260" r:id="rId5"/>
    <p:sldId id="264" r:id="rId6"/>
    <p:sldId id="261" r:id="rId7"/>
    <p:sldId id="267" r:id="rId8"/>
    <p:sldId id="268" r:id="rId9"/>
    <p:sldId id="27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apova Milena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28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A53A2-9C21-4076-B07E-CBFD0AC83466}" type="datetimeFigureOut">
              <a:rPr lang="cs-CZ" smtClean="0"/>
              <a:t>28.10.2014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FBBC-2D36-4742-A547-B80FAD7A6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27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64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340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93D8-3BCB-4362-898E-DA9581B25DA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9297B-B8EB-492A-8CFE-CA84CE5563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105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91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66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5566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011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30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4784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61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B996-4226-4DA1-9880-A3EE1DB19C7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54F8-258A-4934-B774-05C2D656A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0452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042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D5D9-7F63-49DB-B3E5-905862EFEB9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02117-1CB2-4336-A329-4596DD83BB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66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2C91-0E01-4C9E-B789-44535BEC467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475F6-7220-461B-B30A-6290EF4CDA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464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0A20-C212-4E0D-8ABC-496940C6C41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3A7-2520-41F0-922E-E361C32EE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925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1BF8-F4A6-4356-B6FE-8E40E1411A3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733A-7753-4CB1-92E9-4B97826EF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6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84F7-8761-4D5C-AB56-D3AD74A1815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A625-DC6A-4CF0-B9DA-36EE659B58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66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B9A5-5AA4-420B-BC7A-6DC93AD0CC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D21D-08D3-409B-9B92-9FACF61E19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510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0FF-6B25-42BA-A1F9-A939FE072E6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4F25-B8DD-4E80-BB06-1878BE5CE9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6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61C7-FD7F-480D-A62C-26E497409C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E7D0-6D31-4BE6-A413-8B6E4145DA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0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4965-B82A-46DA-B975-B3901DDF8A1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F384-D852-4B29-B9FE-5D42BB318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991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E6A83-9A5B-4420-879C-5B93E40ED2A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28.10.2014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DC1-E508-419B-B3DA-25DFE0EF01F6}" type="slidenum">
              <a:rPr lang="cs-CZ" altLang="cs-CZ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4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83652"/>
              </p:ext>
            </p:extLst>
          </p:nvPr>
        </p:nvGraphicFramePr>
        <p:xfrm>
          <a:off x="2311513" y="1800389"/>
          <a:ext cx="6837493" cy="3461922"/>
        </p:xfrm>
        <a:graphic>
          <a:graphicData uri="http://schemas.openxmlformats.org/drawingml/2006/table">
            <a:tbl>
              <a:tblPr/>
              <a:tblGrid>
                <a:gridCol w="1498600"/>
                <a:gridCol w="1814513"/>
                <a:gridCol w="514480"/>
                <a:gridCol w="496963"/>
                <a:gridCol w="2512937"/>
              </a:tblGrid>
              <a:tr h="9084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Zkvalitnění kompetencí pedagogů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ISŠ Rakovník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IV/2 Inovace a zkvalitnění výuky směřující k rozvoji matematické gramotnosti žáků středních škol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Integrovaná střední škola, Rakovník,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 Jirkově 2309, 269 01 Rakovník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CZ.1.07/1.5.00/34.1092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DUM 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VY_42_INOVACE_MAT_02_19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MATEMATIKA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ÚLOHY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Klíčová slova: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slovní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úlohy, aritmetická posloupnost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6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RNDr. Milena Knappová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Rok vytvoření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učňovské obory, nástavbové studium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Anotace: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učiva i při samostatné přípravě studentů na maturitní zkoušku.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3166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Materiál slouží k opakování dané problematiky a k samostatné přípravě k maturitní zkoušce.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Cílová skupina: studenti střední školy, 15 a více let.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742" y="284379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5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0" y="128789"/>
            <a:ext cx="3267943" cy="231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/>
          <p:cNvSpPr/>
          <p:nvPr/>
        </p:nvSpPr>
        <p:spPr>
          <a:xfrm>
            <a:off x="3417710" y="385296"/>
            <a:ext cx="8327821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cs-CZ" sz="2800" b="1" dirty="0">
                <a:ln/>
                <a:solidFill>
                  <a:srgbClr val="A5A5A5"/>
                </a:solidFill>
                <a:cs typeface="Arial" panose="020B0604020202020204" pitchFamily="34" charset="0"/>
              </a:rPr>
              <a:t>INTEGROVANÁ STŘEDNÍ ŠKOLA, RAKOVNÍK,</a:t>
            </a:r>
          </a:p>
          <a:p>
            <a:pPr>
              <a:defRPr/>
            </a:pPr>
            <a:r>
              <a:rPr lang="cs-CZ" sz="2800" b="1">
                <a:ln/>
                <a:solidFill>
                  <a:srgbClr val="A5A5A5"/>
                </a:solidFill>
                <a:cs typeface="Arial" panose="020B0604020202020204" pitchFamily="34" charset="0"/>
              </a:rPr>
              <a:t>NA JIRKOVĚ 2309, 269 01 RAKOVNÍK</a:t>
            </a:r>
            <a:endParaRPr lang="cs-CZ" sz="2800" b="1" dirty="0">
              <a:ln/>
              <a:solidFill>
                <a:srgbClr val="A5A5A5"/>
              </a:solidFill>
              <a:cs typeface="Arial" panose="020B0604020202020204" pitchFamily="34" charset="0"/>
            </a:endParaRPr>
          </a:p>
        </p:txBody>
      </p:sp>
      <p:sp>
        <p:nvSpPr>
          <p:cNvPr id="3076" name="TextovéPole 1"/>
          <p:cNvSpPr txBox="1">
            <a:spLocks noChangeArrowheads="1"/>
          </p:cNvSpPr>
          <p:nvPr/>
        </p:nvSpPr>
        <p:spPr bwMode="auto">
          <a:xfrm>
            <a:off x="419725" y="2446986"/>
            <a:ext cx="11375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Slovní úlohy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s aritmetickou posloupností</a:t>
            </a:r>
            <a:endParaRPr lang="cs-CZ" altLang="cs-CZ" sz="4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077" name="TextovéPole 2"/>
          <p:cNvSpPr txBox="1">
            <a:spLocks noChangeArrowheads="1"/>
          </p:cNvSpPr>
          <p:nvPr/>
        </p:nvSpPr>
        <p:spPr bwMode="auto">
          <a:xfrm>
            <a:off x="3417710" y="4383087"/>
            <a:ext cx="5391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prstClr val="black"/>
                </a:solidFill>
              </a:rPr>
              <a:t>RNDr. Milena Knappová</a:t>
            </a:r>
            <a:endParaRPr lang="cs-CZ" altLang="cs-CZ" sz="3600" b="1" dirty="0">
              <a:solidFill>
                <a:prstClr val="black"/>
              </a:solidFill>
            </a:endParaRPr>
          </a:p>
        </p:txBody>
      </p:sp>
      <p:sp>
        <p:nvSpPr>
          <p:cNvPr id="3078" name="TextovéPole 7"/>
          <p:cNvSpPr txBox="1">
            <a:spLocks noChangeArrowheads="1"/>
          </p:cNvSpPr>
          <p:nvPr/>
        </p:nvSpPr>
        <p:spPr bwMode="auto">
          <a:xfrm>
            <a:off x="600075" y="5603875"/>
            <a:ext cx="11195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prstClr val="black"/>
                </a:solidFill>
              </a:rPr>
              <a:t>Slovní úlohy, aritmetická posloupnost</a:t>
            </a:r>
            <a:endParaRPr lang="cs-CZ" altLang="cs-CZ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14412" y="928688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014410" y="1728758"/>
            <a:ext cx="637574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Aritmetická posloupnost – důležité vzorce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1006433" y="2361756"/>
            <a:ext cx="947169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Slovní úloha – sečtení prvních n členů aritmetické posloupnosti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1014410" y="2994754"/>
            <a:ext cx="367751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Slovní úloha s kostkami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1014411" y="3627752"/>
            <a:ext cx="4307097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Slovní úloha s pětikorunami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3875" y="364558"/>
            <a:ext cx="1154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Aritmetická posloupnost</a:t>
            </a:r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 řešení úloh s aritmetickou posloupností jsou potřeba základní vzorce: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224852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83875" y="1396738"/>
                <a:ext cx="7990695" cy="390857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Rekurentní vztah: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 smtClean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baseline="-25000" dirty="0" smtClean="0">
                        <a:latin typeface="Cambria Math"/>
                        <a:cs typeface="Arial" panose="020B0604020202020204" pitchFamily="34" charset="0"/>
                      </a:rPr>
                      <m:t>+1 = </m:t>
                    </m:r>
                    <m:r>
                      <a:rPr lang="cs-CZ" sz="2400" i="1" dirty="0" err="1" smtClean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 err="1" smtClean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baseline="-2500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i="1" dirty="0" smtClean="0">
                        <a:latin typeface="Cambria Math"/>
                        <a:cs typeface="Arial" panose="020B0604020202020204" pitchFamily="34" charset="0"/>
                      </a:rPr>
                      <m:t>+ </m:t>
                    </m:r>
                    <m:r>
                      <a:rPr lang="cs-CZ" sz="2400" i="1" dirty="0" smtClean="0">
                        <a:latin typeface="Cambria Math"/>
                        <a:cs typeface="Arial" panose="020B0604020202020204" pitchFamily="34" charset="0"/>
                      </a:rPr>
                      <m:t>𝑑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cs-CZ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𝑑𝑖𝑓𝑒𝑟𝑒𝑛𝑐𝑒</m:t>
                        </m:r>
                      </m:e>
                    </m:d>
                  </m:oMath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Vzorec pro n-</a:t>
                </a:r>
                <a:r>
                  <a:rPr lang="cs-CZ" sz="2400" u="sng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tý</a:t>
                </a: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člen: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i="1" dirty="0" err="1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 </m:t>
                    </m:r>
                    <m:d>
                      <m:dPr>
                        <m:ctrlPr>
                          <a:rPr lang="cs-CZ" sz="2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𝑑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cs-CZ" sz="2400" u="sng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Vzorec pro libovolné dva členy: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𝑟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i="1" dirty="0" err="1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ctrlPr>
                          <a:rPr lang="cs-CZ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𝑟</m:t>
                        </m:r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𝑠</m:t>
                        </m:r>
                      </m:e>
                    </m:d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cs-CZ" sz="2400" i="1" dirty="0" smtClean="0">
                  <a:latin typeface="Cambria Math"/>
                  <a:cs typeface="Arial" panose="020B0604020202020204" pitchFamily="34" charset="0"/>
                </a:endParaRPr>
              </a:p>
              <a:p>
                <a:r>
                  <a:rPr lang="cs-CZ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oučet prvních n členů: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i="1" baseline="-25000" dirty="0" err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𝑛</m:t>
                        </m:r>
                      </m:num>
                      <m:den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1 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 err="1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 err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sz="2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 – přirozené číslo, počet nebo pořadí členu posloupnosti</a:t>
                </a:r>
              </a:p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r, s – přirozená čísla, označení pořadí členů posloupnosti</a:t>
                </a:r>
              </a:p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cs-CZ" sz="24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první člen aritmetické posloupnosti</a:t>
                </a:r>
              </a:p>
              <a:p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 </a:t>
                </a:r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diference, reálné číslo</a:t>
                </a:r>
              </a:p>
              <a:p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 err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 err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+1 </m:t>
                    </m:r>
                  </m:oMath>
                </a14:m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členy aritmetické posloupnosti</a:t>
                </a:r>
              </a:p>
              <a:p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i="1" baseline="-25000" dirty="0" err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</a:t>
                </a:r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součet prvních n členů aritmetické posloupnosti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75" y="1396738"/>
                <a:ext cx="7990695" cy="3908570"/>
              </a:xfrm>
              <a:prstGeom prst="rect">
                <a:avLst/>
              </a:prstGeom>
              <a:blipFill rotWithShape="1">
                <a:blip r:embed="rId3"/>
                <a:stretch>
                  <a:fillRect l="-1221" t="-1092" r="-229" b="-28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08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901" y="442912"/>
            <a:ext cx="11064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Sečtení prvních n-členů aritmetické posloupnosti: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Sečtěte všechna trojciferná přirozená čísla dělitelná pěti.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42898" y="1351508"/>
                <a:ext cx="11499332" cy="464723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Nejmenší trojciferné přirozené číslo dělitelné pěti je 100, tedy</a:t>
                </a:r>
                <a:r>
                  <a:rPr lang="cs-CZ" sz="2400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 err="1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=100</m:t>
                    </m:r>
                  </m:oMath>
                </a14:m>
                <a:endParaRPr lang="cs-CZ" sz="2400" b="0" dirty="0" smtClean="0"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Největší trojciferné přirozené číslo dělitelné pěti je 995, tedy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995</m:t>
                    </m:r>
                  </m:oMath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Posloupnost tvoří čísla dělitelná 5, proto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𝑑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</m:oMath>
                </a14:m>
                <a:endParaRPr lang="cs-CZ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třeba zjistit, </a:t>
                </a:r>
                <a:r>
                  <a:rPr lang="cs-CZ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kolik členů 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posloupnosti budeme sčítat, tedy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 nalezení </a:t>
                </a:r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využijeme vzorec pro n-</a:t>
                </a:r>
                <a:r>
                  <a:rPr lang="cs-CZ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tý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člen: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i="1" dirty="0" err="1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1 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 </m:t>
                    </m:r>
                    <m:d>
                      <m:dPr>
                        <m:ctrlPr>
                          <a:rPr lang="cs-CZ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 vzorce dosadíme známé hodnoty, získáme rovnici s neznámou </a:t>
                </a:r>
                <a:r>
                  <a:rPr lang="cs-CZ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 tu vyřešíme: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995</m:t>
                      </m:r>
                      <m:r>
                        <a:rPr lang="cs-CZ" sz="2400" i="1" dirty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100</m:t>
                      </m:r>
                      <m:r>
                        <a:rPr lang="cs-CZ" sz="2400" i="1" dirty="0">
                          <a:latin typeface="Cambria Math"/>
                          <a:cs typeface="Arial" panose="020B0604020202020204" pitchFamily="34" charset="0"/>
                        </a:rPr>
                        <m:t>+ </m:t>
                      </m:r>
                      <m:d>
                        <m:dPr>
                          <m:ctrlPr>
                            <a:rPr lang="cs-CZ" sz="24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cs-CZ" sz="2400" i="1" dirty="0">
                              <a:latin typeface="Cambria Math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cs-CZ" sz="2400" i="1" dirty="0">
                              <a:latin typeface="Cambria Math"/>
                              <a:cs typeface="Arial" panose="020B0604020202020204" pitchFamily="34" charset="0"/>
                            </a:rPr>
                            <m:t>−1</m:t>
                          </m:r>
                        </m:e>
                      </m:d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5</m:t>
                      </m:r>
                    </m:oMath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995=100+5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−5</m:t>
                      </m:r>
                    </m:oMath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5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cs-CZ" sz="2400" b="0" i="1" smtClean="0">
                          <a:latin typeface="Cambria Math"/>
                          <a:cs typeface="Arial" panose="020B0604020202020204" pitchFamily="34" charset="0"/>
                        </a:rPr>
                        <m:t>=900</m:t>
                      </m:r>
                    </m:oMath>
                  </m:oMathPara>
                </a14:m>
                <a:r>
                  <a:rPr lang="cs-CZ" sz="2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cs-CZ" sz="2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cs-CZ" sz="2400" b="0" i="1" u="sng" smtClean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b="0" i="1" u="sng" smtClean="0">
                        <a:latin typeface="Cambria Math"/>
                        <a:cs typeface="Arial" panose="020B0604020202020204" pitchFamily="34" charset="0"/>
                      </a:rPr>
                      <m:t>=180</m:t>
                    </m:r>
                  </m:oMath>
                </a14:m>
                <a:r>
                  <a:rPr lang="cs-CZ" sz="2400" b="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cs-CZ" sz="24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Dosadíme do vzorce pro součet prvních n členů:</a:t>
                </a:r>
                <a:endParaRPr lang="cs-CZ" sz="2400" b="0" u="sng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180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180</m:t>
                        </m:r>
                      </m:num>
                      <m:den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100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995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</a:t>
                </a:r>
                <a14:m>
                  <m:oMath xmlns:m="http://schemas.openxmlformats.org/officeDocument/2006/math">
                    <m:r>
                      <a:rPr lang="cs-CZ" sz="2400" b="1" i="1" dirty="0">
                        <a:latin typeface="Cambria Math"/>
                        <a:cs typeface="Arial" panose="020B0604020202020204" pitchFamily="34" charset="0"/>
                      </a:rPr>
                      <m:t>𝒔</m:t>
                    </m:r>
                    <m:r>
                      <a:rPr lang="cs-CZ" sz="2400" b="1" i="1" baseline="-25000" dirty="0" smtClean="0">
                        <a:latin typeface="Cambria Math"/>
                        <a:cs typeface="Arial" panose="020B0604020202020204" pitchFamily="34" charset="0"/>
                      </a:rPr>
                      <m:t>𝟏𝟖𝟎</m:t>
                    </m:r>
                    <m:r>
                      <a:rPr lang="cs-CZ" sz="2400" b="1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dirty="0" smtClean="0">
                        <a:latin typeface="Cambria Math"/>
                        <a:cs typeface="Arial" panose="020B0604020202020204" pitchFamily="34" charset="0"/>
                      </a:rPr>
                      <m:t>𝟗𝟖</m:t>
                    </m:r>
                    <m:r>
                      <a:rPr lang="cs-CZ" sz="2400" b="1" i="1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b="1" i="1" dirty="0" smtClean="0">
                        <a:latin typeface="Cambria Math"/>
                        <a:cs typeface="Arial" panose="020B0604020202020204" pitchFamily="34" charset="0"/>
                      </a:rPr>
                      <m:t>𝟓𝟓𝟎</m:t>
                    </m:r>
                  </m:oMath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8" y="1351508"/>
                <a:ext cx="11499332" cy="4647234"/>
              </a:xfrm>
              <a:prstGeom prst="rect">
                <a:avLst/>
              </a:prstGeom>
              <a:blipFill rotWithShape="1">
                <a:blip r:embed="rId3"/>
                <a:stretch>
                  <a:fillRect l="-795" t="-1181" b="-10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6231221" y="5464459"/>
            <a:ext cx="547609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Závěr: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Součet všech trojciferných přirozených čísel dělitelných pěti je 98 550.</a:t>
            </a:r>
          </a:p>
        </p:txBody>
      </p:sp>
    </p:spTree>
    <p:extLst>
      <p:ext uri="{BB962C8B-B14F-4D97-AF65-F5344CB8AC3E}">
        <p14:creationId xmlns:p14="http://schemas.microsoft.com/office/powerpoint/2010/main" val="292730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5784" y="442912"/>
            <a:ext cx="3789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Slovní úloha s kostkami:</a:t>
            </a:r>
            <a:endParaRPr lang="cs-CZ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5783" y="904577"/>
            <a:ext cx="11516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Petr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postavil zeď z kostek, v první řadě je 30 kostek a v každé další o kostku méně. Kolik kostek použil na celou stavbu, když v poslední řadě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kostek?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04341" y="1855366"/>
                <a:ext cx="9694098" cy="42779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Jedná se o aritmetickou posloupnost, 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=30,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=19, </m:t>
                    </m:r>
                  </m:oMath>
                </a14:m>
                <a:r>
                  <a:rPr lang="cs-CZ" sz="2400" b="0" i="1" dirty="0" smtClean="0">
                    <a:latin typeface="Cambria Math"/>
                    <a:cs typeface="Arial" panose="020B0604020202020204" pitchFamily="34" charset="0"/>
                  </a:rPr>
                  <a:t/>
                </a:r>
                <a:br>
                  <a:rPr lang="cs-CZ" sz="2400" b="0" i="1" dirty="0" smtClean="0">
                    <a:latin typeface="Cambria Math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𝑑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(v každé další řadě je o kostku méně než v řadě předchozí). 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potřeba vypočítat počet řad, tedy </a:t>
                </a:r>
                <a:r>
                  <a:rPr lang="cs-CZ" sz="2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Použijeme vzorec pro n-</a:t>
                </a:r>
                <a:r>
                  <a:rPr lang="cs-CZ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tý</a:t>
                </a:r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člen:</a:t>
                </a:r>
              </a:p>
              <a:p>
                <a:pPr/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cs-CZ" sz="2400" i="1" dirty="0" err="1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1 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 </m:t>
                    </m:r>
                    <m:d>
                      <m:dPr>
                        <m:ctrlPr>
                          <a:rPr lang="cs-CZ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do vzorce dosadíme známé údaje a vyřešíme n: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19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30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 </m:t>
                    </m:r>
                    <m:d>
                      <m:dPr>
                        <m:ctrlPr>
                          <a:rPr lang="cs-CZ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cs-CZ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cs-CZ" sz="2400" b="0" i="1" dirty="0" smtClean="0">
                    <a:latin typeface="Cambria Math"/>
                    <a:cs typeface="Arial" panose="020B0604020202020204" pitchFamily="34" charset="0"/>
                  </a:rPr>
                  <a:t/>
                </a:r>
                <a:br>
                  <a:rPr lang="cs-CZ" sz="2400" b="0" i="1" dirty="0" smtClean="0">
                    <a:latin typeface="Cambria Math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19=30−</m:t>
                      </m:r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+1</m:t>
                      </m:r>
                    </m:oMath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cs-CZ" sz="2400" i="1" dirty="0">
                          <a:latin typeface="Cambria Math"/>
                          <a:cs typeface="Arial" panose="020B0604020202020204" pitchFamily="34" charset="0"/>
                        </a:rPr>
                        <m:t>=3</m:t>
                      </m:r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1</m:t>
                      </m:r>
                      <m:r>
                        <a:rPr lang="cs-CZ" sz="2400" i="1" dirty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cs-CZ" sz="2400" b="0" i="1" dirty="0" smtClean="0">
                          <a:latin typeface="Cambria Math"/>
                          <a:cs typeface="Arial" panose="020B0604020202020204" pitchFamily="34" charset="0"/>
                        </a:rPr>
                        <m:t>19=12</m:t>
                      </m:r>
                    </m:oMath>
                  </m:oMathPara>
                </a14:m>
                <a:endParaRPr lang="cs-CZ" sz="2400" b="0" i="1" dirty="0" smtClean="0">
                  <a:latin typeface="Cambria Math"/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Když víme, že stavba má dvanáct řad, můžeme vypočítat, kolik kostek je potřeba celkem, tedy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12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30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19</m:t>
                    </m:r>
                  </m:oMath>
                </a14:m>
                <a:r>
                  <a:rPr lang="cs-CZ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12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1" i="1" dirty="0" smtClean="0">
                        <a:latin typeface="Cambria Math"/>
                        <a:cs typeface="Arial" panose="020B0604020202020204" pitchFamily="34" charset="0"/>
                      </a:rPr>
                      <m:t>𝟐𝟗𝟒</m:t>
                    </m:r>
                  </m:oMath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41" y="1855366"/>
                <a:ext cx="9694098" cy="4277902"/>
              </a:xfrm>
              <a:prstGeom prst="rect">
                <a:avLst/>
              </a:prstGeom>
              <a:blipFill rotWithShape="1">
                <a:blip r:embed="rId2"/>
                <a:stretch>
                  <a:fillRect l="-1006" t="-997" r="-13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Šipka doleva 2">
            <a:hlinkClick r:id="rId3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775207" y="5317473"/>
            <a:ext cx="4007061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Závěr: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 na celou stavbu použil 294 kostek.</a:t>
            </a:r>
          </a:p>
        </p:txBody>
      </p:sp>
    </p:spTree>
    <p:extLst>
      <p:ext uri="{BB962C8B-B14F-4D97-AF65-F5344CB8AC3E}">
        <p14:creationId xmlns:p14="http://schemas.microsoft.com/office/powerpoint/2010/main" val="31400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7092" y="197695"/>
            <a:ext cx="11529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Slovní úloha s pětikorunami:</a:t>
            </a:r>
          </a:p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Pepík dostal od babičky prasátko plné pětikorun. Pětikoruny si uspořádal na stole do trojúhelníku tak, že v první řadě měl jednu pětikorunu a v každé další o pětikorunu více. Kolik dostal od babičky celkem peněz, když víme, že mu pětikoruny vystačily na sedmnáct úplných řad trojúhelníku a ještě tři pětikoruny mu zbyly? (Vypočítejte počet pětikorun i finanční obnos). </a:t>
            </a:r>
          </a:p>
        </p:txBody>
      </p:sp>
      <p:sp>
        <p:nvSpPr>
          <p:cNvPr id="3" name="Šipka doleva 2">
            <a:hlinkClick r:id="rId2" action="ppaction://hlinksldjump"/>
          </p:cNvPr>
          <p:cNvSpPr/>
          <p:nvPr/>
        </p:nvSpPr>
        <p:spPr>
          <a:xfrm>
            <a:off x="342900" y="60646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obsah</a:t>
            </a:r>
            <a:endParaRPr lang="cs-CZ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42900" y="2506019"/>
                <a:ext cx="11559290" cy="344504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Řešení:</a:t>
                </a: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Pepík sestavil z pětikorun aritmetickou posloupnost, kde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n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17 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(počet řad),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d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=1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17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𝑝𝑜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č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et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p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ě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tikorun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v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posledn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í ú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pln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é ř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ad</m:t>
                    </m:r>
                    <m:r>
                      <a:rPr lang="cs-CZ" sz="2400" b="0" i="0" dirty="0" smtClean="0">
                        <a:latin typeface="Cambria Math"/>
                        <a:cs typeface="Arial" panose="020B0604020202020204" pitchFamily="34" charset="0"/>
                      </a:rPr>
                      <m:t>ě</m:t>
                    </m:r>
                  </m:oMath>
                </a14:m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nesmíme zapomenout na zbylé tři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17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=1+16</m:t>
                    </m:r>
                    <m:r>
                      <a:rPr lang="cs-CZ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cs typeface="Arial" panose="020B0604020202020204" pitchFamily="34" charset="0"/>
                          </a:rPr>
                          <m:t>17</m:t>
                        </m:r>
                      </m:sub>
                    </m:sSub>
                    <m:r>
                      <a:rPr lang="cs-CZ" sz="2400" i="1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cs-CZ" sz="2400" b="0" i="1" smtClean="0">
                        <a:latin typeface="Cambria Math"/>
                        <a:cs typeface="Arial" panose="020B0604020202020204" pitchFamily="34" charset="0"/>
                      </a:rPr>
                      <m:t>17 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k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v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ý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po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č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tu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byl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pou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ž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it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vzorec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pro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n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ý č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  <a:cs typeface="Arial" panose="020B0604020202020204" pitchFamily="34" charset="0"/>
                          </a:rPr>
                          <m:t>len</m:t>
                        </m:r>
                      </m:e>
                    </m:d>
                  </m:oMath>
                </a14:m>
                <a:endParaRPr lang="cs-CZ" sz="2400" b="0" dirty="0" smtClean="0">
                  <a:cs typeface="Arial" panose="020B0604020202020204" pitchFamily="34" charset="0"/>
                </a:endParaRPr>
              </a:p>
              <a:p>
                <a:r>
                  <a:rPr lang="cs-CZ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Zbývá sečíst:</a:t>
                </a:r>
              </a:p>
              <a:p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i="1" baseline="-25000" dirty="0" err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𝑛</m:t>
                        </m:r>
                      </m:num>
                      <m:den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>
                        <a:latin typeface="Cambria Math"/>
                        <a:cs typeface="Arial" panose="020B0604020202020204" pitchFamily="34" charset="0"/>
                      </a:rPr>
                      <m:t>1 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 err="1"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cs-CZ" sz="2400" i="1" baseline="-25000" dirty="0" err="1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cs-CZ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𝑠</m:t>
                    </m:r>
                    <m:r>
                      <a:rPr lang="cs-CZ" sz="2400" b="0" i="1" baseline="-25000" dirty="0" smtClean="0">
                        <a:latin typeface="Cambria Math"/>
                        <a:cs typeface="Arial" panose="020B0604020202020204" pitchFamily="34" charset="0"/>
                      </a:rPr>
                      <m:t>17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cs-CZ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a:rPr lang="cs-CZ" sz="2400" i="1" dirty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cs-CZ" sz="2400" i="1" dirty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  <a:cs typeface="Arial" panose="020B0604020202020204" pitchFamily="34" charset="0"/>
                      </a:rPr>
                      <m:t>17</m:t>
                    </m:r>
                  </m:oMath>
                </a14:m>
                <a:r>
                  <a:rPr lang="cs-CZ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dirty="0">
                          <a:latin typeface="Cambria Math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cs-CZ" sz="2400" b="0" i="1" baseline="-25000" dirty="0" smtClean="0">
                          <a:latin typeface="Cambria Math"/>
                          <a:cs typeface="Arial" panose="020B0604020202020204" pitchFamily="34" charset="0"/>
                        </a:rPr>
                        <m:t>17</m:t>
                      </m:r>
                      <m:r>
                        <a:rPr lang="cs-CZ" sz="2400" i="1" dirty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400" b="1" i="1" dirty="0" smtClean="0">
                          <a:latin typeface="Cambria Math"/>
                          <a:cs typeface="Arial" panose="020B0604020202020204" pitchFamily="34" charset="0"/>
                        </a:rPr>
                        <m:t>𝟏𝟓𝟑</m:t>
                      </m:r>
                    </m:oMath>
                  </m:oMathPara>
                </a14:m>
                <a:endParaRPr 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2506019"/>
                <a:ext cx="11559290" cy="3445046"/>
              </a:xfrm>
              <a:prstGeom prst="rect">
                <a:avLst/>
              </a:prstGeom>
              <a:blipFill rotWithShape="1">
                <a:blip r:embed="rId3"/>
                <a:stretch>
                  <a:fillRect l="-791" t="-1239" r="-5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ovéPole 21"/>
          <p:cNvSpPr txBox="1"/>
          <p:nvPr/>
        </p:nvSpPr>
        <p:spPr>
          <a:xfrm>
            <a:off x="4393435" y="4737280"/>
            <a:ext cx="692414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Závěr:</a:t>
            </a:r>
          </a:p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počtu pětikorun ve všech úplných řadách přičteme zbylé tři. Pepík tedy dostal od babičky 156 pětikorun, což je 780 Kč.</a:t>
            </a:r>
          </a:p>
        </p:txBody>
      </p:sp>
    </p:spTree>
    <p:extLst>
      <p:ext uri="{BB962C8B-B14F-4D97-AF65-F5344CB8AC3E}">
        <p14:creationId xmlns:p14="http://schemas.microsoft.com/office/powerpoint/2010/main" val="33034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9807" y="335254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latin typeface="Arial" panose="020B0604020202020204" pitchFamily="34" charset="0"/>
                <a:cs typeface="Arial" panose="020B0604020202020204" pitchFamily="34" charset="0"/>
              </a:rPr>
              <a:t>Použité materiály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9807" y="908589"/>
            <a:ext cx="11495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MIKULČÁK, Jiří.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Matematické, fyzikální a chemické tabulky pro střední školy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vyd. Praha: Prometheus, 2007, 206 s. ISBN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978-807-1963-455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Vlastní </a:t>
            </a:r>
            <a:r>
              <a:rPr lang="cs-CZ" sz="2400" dirty="0" smtClean="0"/>
              <a:t>archiv autorky.</a:t>
            </a:r>
            <a:endParaRPr lang="cs-CZ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9807" y="4771279"/>
            <a:ext cx="102331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Materiál je určen pro bezplatné používání při výuce a vzdělávání na všech typech škol a školských zařízení. Jakékoliv další využití podléhá autorskému zákonu.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9807" y="5928905"/>
            <a:ext cx="10233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Obrazový materiál je vytvořen v programech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Cabri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II Plus,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Inkscape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GIMP.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6113</TotalTime>
  <Words>493</Words>
  <Application>Microsoft Office PowerPoint</Application>
  <PresentationFormat>Širokoúhlá obrazovka</PresentationFormat>
  <Paragraphs>93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Britannic Bold</vt:lpstr>
      <vt:lpstr>Calibri</vt:lpstr>
      <vt:lpstr>Calibri Light</vt:lpstr>
      <vt:lpstr>Cambria Math</vt:lpstr>
      <vt:lpstr>Symbol</vt:lpstr>
      <vt:lpstr>Times New Roman</vt:lpstr>
      <vt:lpstr>1_Motiv Office</vt:lpstr>
      <vt:lpstr>2_Motiv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Knapova Milena</dc:creator>
  <cp:lastModifiedBy>Knapova Milena</cp:lastModifiedBy>
  <cp:revision>355</cp:revision>
  <cp:lastPrinted>2014-10-19T15:47:47Z</cp:lastPrinted>
  <dcterms:created xsi:type="dcterms:W3CDTF">2014-05-12T10:28:16Z</dcterms:created>
  <dcterms:modified xsi:type="dcterms:W3CDTF">2014-10-28T20:52:53Z</dcterms:modified>
</cp:coreProperties>
</file>