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73" r:id="rId3"/>
    <p:sldId id="259" r:id="rId4"/>
    <p:sldId id="260" r:id="rId5"/>
    <p:sldId id="264" r:id="rId6"/>
    <p:sldId id="261" r:id="rId7"/>
    <p:sldId id="267" r:id="rId8"/>
    <p:sldId id="268" r:id="rId9"/>
    <p:sldId id="272" r:id="rId10"/>
    <p:sldId id="27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napova Milena" initials="KM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A53A2-9C21-4076-B07E-CBFD0AC8346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9FBBC-2D36-4742-A547-B80FAD7A65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57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C93D8-3BCB-4362-898E-DA9581B25DA9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9297B-B8EB-492A-8CFE-CA84CE5563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127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ED5D9-7F63-49DB-B3E5-905862EFEB9F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02117-1CB2-4336-A329-4596DD83BB2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640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42C91-0E01-4C9E-B789-44535BEC467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475F6-7220-461B-B30A-6290EF4CDA3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13405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C93D8-3BCB-4362-898E-DA9581B25DA9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9297B-B8EB-492A-8CFE-CA84CE5563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7105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AB996-4226-4DA1-9880-A3EE1DB19C7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E54F8-258A-4934-B774-05C2D656AD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1916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40A20-C212-4E0D-8ABC-496940C6C41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FB3A7-2520-41F0-922E-E361C32EEE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7664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E1BF8-F4A6-4356-B6FE-8E40E1411A39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5733A-7753-4CB1-92E9-4B97826EFFD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5566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384F7-8761-4D5C-AB56-D3AD74A1815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1A625-DC6A-4CF0-B9DA-36EE659B58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0112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BB9A5-5AA4-420B-BC7A-6DC93AD0CCC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4D21D-08D3-409B-9B92-9FACF61E191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7308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5B0FF-6B25-42BA-A1F9-A939FE072E6F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84F25-B8DD-4E80-BB06-1878BE5CE9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4784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861C7-FD7F-480D-A62C-26E497409C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3E7D0-6D31-4BE6-A413-8B6E4145DA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612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AB996-4226-4DA1-9880-A3EE1DB19C7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E54F8-258A-4934-B774-05C2D656AD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04526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24965-B82A-46DA-B975-B3901DDF8A1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9F384-D852-4B29-B9FE-5D42BB3187F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50421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ED5D9-7F63-49DB-B3E5-905862EFEB9F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02117-1CB2-4336-A329-4596DD83BB2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2664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42C91-0E01-4C9E-B789-44535BEC467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475F6-7220-461B-B30A-6290EF4CDA3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464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40A20-C212-4E0D-8ABC-496940C6C41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FB3A7-2520-41F0-922E-E361C32EEE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925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E1BF8-F4A6-4356-B6FE-8E40E1411A39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5733A-7753-4CB1-92E9-4B97826EFFD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668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384F7-8761-4D5C-AB56-D3AD74A1815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1A625-DC6A-4CF0-B9DA-36EE659B58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166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BB9A5-5AA4-420B-BC7A-6DC93AD0CCC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4D21D-08D3-409B-9B92-9FACF61E191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5106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5B0FF-6B25-42BA-A1F9-A939FE072E6F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84F25-B8DD-4E80-BB06-1878BE5CE9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665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861C7-FD7F-480D-A62C-26E497409C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3E7D0-6D31-4BE6-A413-8B6E4145DA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60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24965-B82A-46DA-B975-B3901DDF8A1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9F384-D852-4B29-B9FE-5D42BB3187F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991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8E6A83-9A5B-4420-879C-5B93E40ED2A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2D5DC1-E508-419B-B3DA-25DFE0EF01F6}" type="slidenum">
              <a:rPr lang="cs-CZ" altLang="cs-CZ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054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8E6A83-9A5B-4420-879C-5B93E40ED2A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2D5DC1-E508-419B-B3DA-25DFE0EF01F6}" type="slidenum">
              <a:rPr lang="cs-CZ" altLang="cs-CZ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84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amaturita.cz/index.php?id_document=1404037154&amp;at=1" TargetMode="External"/><Relationship Id="rId2" Type="http://schemas.openxmlformats.org/officeDocument/2006/relationships/hyperlink" Target="http://www.novamaturita.cz/index.php?id_document=1404036720&amp;at=1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291565"/>
              </p:ext>
            </p:extLst>
          </p:nvPr>
        </p:nvGraphicFramePr>
        <p:xfrm>
          <a:off x="2311513" y="1800389"/>
          <a:ext cx="6837493" cy="3461922"/>
        </p:xfrm>
        <a:graphic>
          <a:graphicData uri="http://schemas.openxmlformats.org/drawingml/2006/table">
            <a:tbl>
              <a:tblPr/>
              <a:tblGrid>
                <a:gridCol w="1498600"/>
                <a:gridCol w="1814513"/>
                <a:gridCol w="514480"/>
                <a:gridCol w="496963"/>
                <a:gridCol w="2512937"/>
              </a:tblGrid>
              <a:tr h="90845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Zkvalitnění kompetencí pedagogů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ISŠ Rakovník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IV/2 Inovace a zkvalitnění výuky směřující k rozvoji matematické gramotnosti žáků středních škol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Integrovaná střední škola, Rakovník,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Na Jirkově 2309, 269 01 Rakovník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0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Číslo projektu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CZ.1.07/1.5.00/34.1092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Název DUM 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VY_42_INOVACE_MAT_02_04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2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Předmět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MATEMATIKA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2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Tematický okruh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SLOVNÍ ÚLOHY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2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Klíčová slova: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slovní úlohy, zlomky, poměry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36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Autor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RNDr. Milena Knappová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2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Rok vytvoření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2013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učňovské obory, nástavbové studium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49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Anotace: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Materiál slouží k opakování učiva i při samostatné přípravě studentů na maturitní zkoušku.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3166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Metodický pokyn: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Materiál slouží k opakování dané problematiky a k samostatné přípravě k maturitní zkoušce.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Cílová skupina: studenti střední školy, 15 a více let.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742" y="284379"/>
            <a:ext cx="5761037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760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screen">
            <a:extLst/>
          </a:blip>
          <a:stretch>
            <a:fillRect/>
          </a:stretch>
        </p:blipFill>
        <p:spPr>
          <a:xfrm>
            <a:off x="0" y="128789"/>
            <a:ext cx="3267943" cy="2318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bdélník 4"/>
          <p:cNvSpPr/>
          <p:nvPr/>
        </p:nvSpPr>
        <p:spPr>
          <a:xfrm>
            <a:off x="3417710" y="385296"/>
            <a:ext cx="8327821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defRPr/>
            </a:pPr>
            <a:r>
              <a:rPr lang="cs-CZ" sz="2800" b="1" dirty="0">
                <a:ln/>
                <a:solidFill>
                  <a:srgbClr val="A5A5A5"/>
                </a:solidFill>
                <a:cs typeface="Arial" panose="020B0604020202020204" pitchFamily="34" charset="0"/>
              </a:rPr>
              <a:t>INTEGROVANÁ STŘEDNÍ ŠKOLA, RAKOVNÍK,</a:t>
            </a:r>
          </a:p>
          <a:p>
            <a:pPr>
              <a:defRPr/>
            </a:pPr>
            <a:r>
              <a:rPr lang="cs-CZ" sz="2800" b="1">
                <a:ln/>
                <a:solidFill>
                  <a:srgbClr val="A5A5A5"/>
                </a:solidFill>
                <a:cs typeface="Arial" panose="020B0604020202020204" pitchFamily="34" charset="0"/>
              </a:rPr>
              <a:t>NA JIRKOVĚ 2309, 269 01 RAKOVNÍK</a:t>
            </a:r>
            <a:endParaRPr lang="cs-CZ" sz="2800" b="1" dirty="0">
              <a:ln/>
              <a:solidFill>
                <a:srgbClr val="A5A5A5"/>
              </a:solidFill>
              <a:cs typeface="Arial" panose="020B0604020202020204" pitchFamily="34" charset="0"/>
            </a:endParaRPr>
          </a:p>
        </p:txBody>
      </p:sp>
      <p:sp>
        <p:nvSpPr>
          <p:cNvPr id="3076" name="TextovéPole 1"/>
          <p:cNvSpPr txBox="1">
            <a:spLocks noChangeArrowheads="1"/>
          </p:cNvSpPr>
          <p:nvPr/>
        </p:nvSpPr>
        <p:spPr bwMode="auto">
          <a:xfrm>
            <a:off x="2500871" y="2446986"/>
            <a:ext cx="929425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cs-CZ" sz="4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Slovní úlohy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cs-CZ" sz="4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s poměry</a:t>
            </a:r>
            <a:endParaRPr lang="cs-CZ" altLang="cs-CZ" sz="44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3077" name="TextovéPole 2"/>
          <p:cNvSpPr txBox="1">
            <a:spLocks noChangeArrowheads="1"/>
          </p:cNvSpPr>
          <p:nvPr/>
        </p:nvSpPr>
        <p:spPr bwMode="auto">
          <a:xfrm>
            <a:off x="4626642" y="4383088"/>
            <a:ext cx="53914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cs-CZ" sz="3600" b="1" dirty="0" smtClean="0">
                <a:solidFill>
                  <a:prstClr val="black"/>
                </a:solidFill>
              </a:rPr>
              <a:t>RNDr. Milena Knappová</a:t>
            </a:r>
            <a:endParaRPr lang="cs-CZ" altLang="cs-CZ" sz="3600" b="1" dirty="0">
              <a:solidFill>
                <a:prstClr val="black"/>
              </a:solidFill>
            </a:endParaRPr>
          </a:p>
        </p:txBody>
      </p:sp>
      <p:sp>
        <p:nvSpPr>
          <p:cNvPr id="3078" name="TextovéPole 7"/>
          <p:cNvSpPr txBox="1">
            <a:spLocks noChangeArrowheads="1"/>
          </p:cNvSpPr>
          <p:nvPr/>
        </p:nvSpPr>
        <p:spPr bwMode="auto">
          <a:xfrm>
            <a:off x="600075" y="5603875"/>
            <a:ext cx="11195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cs-CZ" sz="2800" b="1" dirty="0" smtClean="0">
                <a:solidFill>
                  <a:prstClr val="black"/>
                </a:solidFill>
              </a:rPr>
              <a:t>Slovní úlohy, zlomky, poměry</a:t>
            </a:r>
            <a:endParaRPr lang="cs-CZ" altLang="cs-CZ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02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014412" y="928688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014409" y="1728758"/>
            <a:ext cx="2972976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Poměr stran televizoru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>
            <a:hlinkClick r:id="rId3" action="ppaction://hlinksldjump"/>
          </p:cNvPr>
          <p:cNvSpPr txBox="1"/>
          <p:nvPr/>
        </p:nvSpPr>
        <p:spPr>
          <a:xfrm>
            <a:off x="1014410" y="2361756"/>
            <a:ext cx="1818731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Měřítko mapy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>
            <a:hlinkClick r:id="rId4" action="ppaction://hlinksldjump"/>
          </p:cNvPr>
          <p:cNvSpPr txBox="1"/>
          <p:nvPr/>
        </p:nvSpPr>
        <p:spPr>
          <a:xfrm>
            <a:off x="1014411" y="2994754"/>
            <a:ext cx="4861733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Zvětšení a zmenšení v daném poměru 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>
            <a:hlinkClick r:id="rId5" action="ppaction://hlinksldjump"/>
          </p:cNvPr>
          <p:cNvSpPr txBox="1"/>
          <p:nvPr/>
        </p:nvSpPr>
        <p:spPr>
          <a:xfrm>
            <a:off x="1014411" y="3627752"/>
            <a:ext cx="2430866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Postupný poměr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6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4293745" y="4605316"/>
            <a:ext cx="7137192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cs-CZ" sz="24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Závěr:</a:t>
            </a:r>
            <a:r>
              <a:rPr lang="cs-CZ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Kratší strana televizního obrazu měří 54 cm.</a:t>
            </a:r>
            <a:endParaRPr lang="cs-CZ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42900" y="364559"/>
            <a:ext cx="3597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Poměr stran televizoru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Šipka doleva 2">
            <a:hlinkClick r:id="rId2" action="ppaction://hlinksldjump"/>
          </p:cNvPr>
          <p:cNvSpPr/>
          <p:nvPr/>
        </p:nvSpPr>
        <p:spPr>
          <a:xfrm>
            <a:off x="342900" y="606462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Britannic Bold" panose="020B0903060703020204" pitchFamily="34" charset="0"/>
              </a:rPr>
              <a:t>obsah</a:t>
            </a:r>
            <a:endParaRPr lang="cs-CZ" dirty="0">
              <a:solidFill>
                <a:schemeClr val="accent5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57890" y="1015848"/>
            <a:ext cx="11709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Obrazovka televizoru má obraz v poměru stran 16:9. Delší strana obrazu měří 96 cm.</a:t>
            </a:r>
          </a:p>
          <a:p>
            <a:pPr lvl="0"/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Kolik měří kratší strana?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/>
              <p:cNvSpPr txBox="1"/>
              <p:nvPr/>
            </p:nvSpPr>
            <p:spPr>
              <a:xfrm>
                <a:off x="357890" y="1985344"/>
                <a:ext cx="7871710" cy="2619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Úlohu můžeme řešit trojčlenkou – přímou úměrností:</a:t>
                </a:r>
              </a:p>
              <a:p>
                <a:pPr algn="ctr"/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16 dílů ... ... ... 96 cm</a:t>
                </a:r>
                <a:b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sz="2400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9 dílů ... ... ... x cm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𝑥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96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9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16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cs-CZ" sz="2400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9 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16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cs typeface="Arial" panose="020B0604020202020204" pitchFamily="34" charset="0"/>
                        </a:rPr>
                        <m:t>96=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9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cs-CZ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96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16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  <a:cs typeface="Arial" panose="020B0604020202020204" pitchFamily="34" charset="0"/>
                        </a:rPr>
                        <m:t>=54 </m:t>
                      </m:r>
                      <m:r>
                        <a:rPr lang="cs-CZ" sz="2400" b="0" i="1" smtClean="0">
                          <a:latin typeface="Cambria Math"/>
                          <a:cs typeface="Arial" panose="020B0604020202020204" pitchFamily="34" charset="0"/>
                        </a:rPr>
                        <m:t>𝑐𝑚</m:t>
                      </m:r>
                    </m:oMath>
                  </m:oMathPara>
                </a14:m>
                <a:endParaRPr lang="cs-CZ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90" y="1985344"/>
                <a:ext cx="7871710" cy="2619884"/>
              </a:xfrm>
              <a:prstGeom prst="rect">
                <a:avLst/>
              </a:prstGeom>
              <a:blipFill rotWithShape="1">
                <a:blip r:embed="rId3"/>
                <a:stretch>
                  <a:fillRect l="-1239" t="-16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479685" y="41972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08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2900" y="442912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Měřítko mapy: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Šipka doleva 2">
            <a:hlinkClick r:id="rId2" action="ppaction://hlinksldjump"/>
          </p:cNvPr>
          <p:cNvSpPr/>
          <p:nvPr/>
        </p:nvSpPr>
        <p:spPr>
          <a:xfrm>
            <a:off x="342900" y="606462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Britannic Bold" panose="020B0903060703020204" pitchFamily="34" charset="0"/>
              </a:rPr>
              <a:t>obsah</a:t>
            </a:r>
            <a:endParaRPr lang="cs-CZ" dirty="0">
              <a:solidFill>
                <a:schemeClr val="accent5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06794" y="904577"/>
            <a:ext cx="86356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mapě s měřítkem 1:50 000 je vzdálenost dvou míst 12 cm.</a:t>
            </a:r>
          </a:p>
          <a:p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Jaká je vzdálenost těchto míst ve skutečnosti?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/>
              <p:cNvSpPr txBox="1"/>
              <p:nvPr/>
            </p:nvSpPr>
            <p:spPr>
              <a:xfrm>
                <a:off x="342900" y="1854354"/>
                <a:ext cx="7753085" cy="2619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Úlohu můžeme řešit trojčlenkou – přímou úměrností:</a:t>
                </a:r>
              </a:p>
              <a:p>
                <a:pPr algn="ctr"/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 cm na mapě 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... ... ... 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50 000 cm ve skutečnosti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sz="2400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12 cm na mapě ... ... </a:t>
                </a:r>
                <a:r>
                  <a:rPr lang="cs-CZ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... ... x </a:t>
                </a:r>
                <a:r>
                  <a:rPr lang="cs-CZ" sz="2400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cm ve skutečnosti</a:t>
                </a:r>
                <a:endParaRPr lang="cs-CZ" sz="24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  <a:cs typeface="Arial" panose="020B0604020202020204" pitchFamily="34" charset="0"/>
                            </a:rPr>
                            <m:t>𝑥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50 000</m:t>
                          </m:r>
                        </m:den>
                      </m:f>
                      <m:r>
                        <a:rPr lang="cs-CZ" sz="2400" i="1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12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cs-CZ" sz="2400" i="1">
                          <a:latin typeface="Cambria Math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cs-CZ" sz="2400" i="1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12</m:t>
                          </m:r>
                          <m:r>
                            <a:rPr lang="cs-CZ" sz="2400" i="1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den>
                      </m:f>
                      <m:r>
                        <a:rPr lang="cs-CZ" sz="240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cs typeface="Arial" panose="020B0604020202020204" pitchFamily="34" charset="0"/>
                        </a:rPr>
                        <m:t>50 000</m:t>
                      </m:r>
                      <m:r>
                        <a:rPr lang="cs-CZ" sz="2400" i="1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12</m:t>
                          </m:r>
                          <m:r>
                            <a:rPr lang="cs-CZ" sz="240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cs-CZ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50 000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den>
                      </m:f>
                      <m:r>
                        <a:rPr lang="cs-CZ" sz="2400" i="1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  <a:cs typeface="Arial" panose="020B0604020202020204" pitchFamily="34" charset="0"/>
                        </a:rPr>
                        <m:t>600 000</m:t>
                      </m:r>
                      <m:r>
                        <a:rPr lang="cs-CZ" sz="2400" i="1"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cs-CZ" sz="2400" i="1">
                          <a:latin typeface="Cambria Math"/>
                          <a:cs typeface="Arial" panose="020B0604020202020204" pitchFamily="34" charset="0"/>
                        </a:rPr>
                        <m:t>𝑐𝑚</m:t>
                      </m:r>
                      <m:r>
                        <a:rPr lang="cs-CZ" sz="2400" b="0" i="1" smtClean="0">
                          <a:latin typeface="Cambria Math"/>
                          <a:cs typeface="Arial" panose="020B0604020202020204" pitchFamily="34" charset="0"/>
                        </a:rPr>
                        <m:t>=6 </m:t>
                      </m:r>
                      <m:r>
                        <a:rPr lang="cs-CZ" sz="2400" b="0" i="1" smtClean="0">
                          <a:latin typeface="Cambria Math"/>
                          <a:cs typeface="Arial" panose="020B0604020202020204" pitchFamily="34" charset="0"/>
                        </a:rPr>
                        <m:t>𝑘𝑚</m:t>
                      </m:r>
                    </m:oMath>
                  </m:oMathPara>
                </a14:m>
                <a:endParaRPr lang="cs-C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1854354"/>
                <a:ext cx="7753085" cy="2619884"/>
              </a:xfrm>
              <a:prstGeom prst="rect">
                <a:avLst/>
              </a:prstGeom>
              <a:blipFill rotWithShape="1">
                <a:blip r:embed="rId3"/>
                <a:stretch>
                  <a:fillRect l="-1179" t="-16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Skupina 12"/>
          <p:cNvGrpSpPr/>
          <p:nvPr/>
        </p:nvGrpSpPr>
        <p:grpSpPr>
          <a:xfrm>
            <a:off x="2614676" y="4936854"/>
            <a:ext cx="7753084" cy="778212"/>
            <a:chOff x="591607" y="4230256"/>
            <a:chExt cx="7753084" cy="778212"/>
          </a:xfrm>
        </p:grpSpPr>
        <p:sp>
          <p:nvSpPr>
            <p:cNvPr id="12" name="Obdélník 11"/>
            <p:cNvSpPr/>
            <p:nvPr/>
          </p:nvSpPr>
          <p:spPr>
            <a:xfrm>
              <a:off x="591607" y="4230256"/>
              <a:ext cx="7753084" cy="7386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591607" y="4269804"/>
              <a:ext cx="775308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Závěr: Skutečná vzdálenost těchto míst je 6 km.</a:t>
              </a:r>
            </a:p>
            <a:p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292730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2900" y="442912"/>
            <a:ext cx="5827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Zmenšení a zvětšení v daném poměru: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Šipka doleva 2">
            <a:hlinkClick r:id="rId2" action="ppaction://hlinksldjump"/>
          </p:cNvPr>
          <p:cNvSpPr/>
          <p:nvPr/>
        </p:nvSpPr>
        <p:spPr>
          <a:xfrm>
            <a:off x="342900" y="606462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Britannic Bold" panose="020B0903060703020204" pitchFamily="34" charset="0"/>
              </a:rPr>
              <a:t>obsah</a:t>
            </a:r>
            <a:endParaRPr lang="cs-CZ" dirty="0">
              <a:solidFill>
                <a:schemeClr val="accent5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41059" y="934557"/>
            <a:ext cx="109165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dlouhou úsečkou by na plánku s měřítkem 1:20 byla znázorněna postava člověka vysokého 180 cm</a:t>
            </a: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je ve skutečnosti vysoká budova, která je na plánku s měřítkem 1:50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znázorněna úsečkou dlouhou 28 cm?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342899" y="2400144"/>
                <a:ext cx="8531278" cy="1386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i="1" dirty="0" smtClean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</a:rPr>
                  <a:t>Měřítko plánku 1 cm na plánku ... ... ... 20 cm ve skutečnosti</a:t>
                </a:r>
                <a:br>
                  <a:rPr lang="cs-CZ" sz="2400" i="1" dirty="0" smtClean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</a:rPr>
                </a:br>
                <a:r>
                  <a:rPr lang="cs-CZ" sz="2400" i="1" u="sng" dirty="0" smtClean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</a:rPr>
                  <a:t>Postava člověka </a:t>
                </a:r>
                <a:r>
                  <a:rPr lang="cs-CZ" sz="2400" b="1" i="1" u="sng" dirty="0" smtClean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</a:rPr>
                  <a:t>x </a:t>
                </a:r>
                <a:r>
                  <a:rPr lang="cs-CZ" sz="2400" i="1" u="sng" dirty="0" smtClean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</a:rPr>
                  <a:t>cm na plánku ... ... ... 180 cm ve skutečnosti</a:t>
                </a:r>
                <a:br>
                  <a:rPr lang="cs-CZ" sz="2400" i="1" u="sng" dirty="0" smtClean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4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𝒙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cs-CZ" sz="2400" b="1" i="1" dirty="0" smtClean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400" b="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180</m:t>
                        </m:r>
                      </m:num>
                      <m:den>
                        <m:r>
                          <a:rPr lang="cs-CZ" sz="2400" b="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cs-CZ" sz="2400" b="1" i="1" dirty="0" smtClean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  <a:sym typeface="Symbol"/>
                  </a:rPr>
                  <a:t>	 	x</a:t>
                </a:r>
                <a:r>
                  <a:rPr lang="cs-CZ" sz="2400" i="1" dirty="0" smtClean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  <a:sym typeface="Symbol"/>
                  </a:rPr>
                  <a:t>=</a:t>
                </a:r>
                <a:r>
                  <a:rPr lang="cs-CZ" sz="2400" b="1" i="1" dirty="0" smtClean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  <a:sym typeface="Symbol"/>
                  </a:rPr>
                  <a:t>9 cm</a:t>
                </a:r>
                <a:r>
                  <a:rPr lang="cs-CZ" sz="2400" b="1" i="1" dirty="0" smtClean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</a:rPr>
                  <a:t>	</a:t>
                </a: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899" y="2400144"/>
                <a:ext cx="8531278" cy="1386020"/>
              </a:xfrm>
              <a:prstGeom prst="rect">
                <a:avLst/>
              </a:prstGeom>
              <a:blipFill rotWithShape="0">
                <a:blip r:embed="rId3"/>
                <a:stretch>
                  <a:fillRect l="-1071" t="-3524" b="-8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Skupina 11"/>
          <p:cNvGrpSpPr/>
          <p:nvPr/>
        </p:nvGrpSpPr>
        <p:grpSpPr>
          <a:xfrm>
            <a:off x="2428407" y="5267374"/>
            <a:ext cx="8934137" cy="1200329"/>
            <a:chOff x="2428407" y="5267374"/>
            <a:chExt cx="8934137" cy="1200329"/>
          </a:xfrm>
        </p:grpSpPr>
        <p:sp>
          <p:nvSpPr>
            <p:cNvPr id="11" name="Obdélník 10"/>
            <p:cNvSpPr/>
            <p:nvPr/>
          </p:nvSpPr>
          <p:spPr>
            <a:xfrm>
              <a:off x="2428407" y="5267374"/>
              <a:ext cx="8934137" cy="12003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2428407" y="5267374"/>
              <a:ext cx="89341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Závěr: </a:t>
              </a:r>
            </a:p>
            <a:p>
              <a:r>
                <a:rPr lang="cs-CZ" sz="2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Postava člověka bude znázorněna úsečkou dlouhou 9 cm.</a:t>
              </a:r>
            </a:p>
            <a:p>
              <a:r>
                <a:rPr lang="cs-CZ" sz="2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Budova je ve skutečnosti vysoká 14 metrů.</a:t>
              </a:r>
              <a:endParaRPr lang="cs-CZ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ovéPole 9"/>
              <p:cNvSpPr txBox="1"/>
              <p:nvPr/>
            </p:nvSpPr>
            <p:spPr>
              <a:xfrm>
                <a:off x="2028522" y="3725344"/>
                <a:ext cx="7828105" cy="1353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cs-CZ" sz="2400" i="1" dirty="0" smtClean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</a:rPr>
                  <a:t>Měřítko plánku 1 cm na plánku ... ... </a:t>
                </a:r>
                <a:r>
                  <a:rPr lang="cs-CZ" sz="2400" i="1" dirty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</a:rPr>
                  <a:t>... </a:t>
                </a:r>
                <a:r>
                  <a:rPr lang="cs-CZ" sz="2400" i="1" dirty="0" smtClean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</a:rPr>
                  <a:t>50 </a:t>
                </a:r>
                <a:r>
                  <a:rPr lang="cs-CZ" sz="2400" i="1" dirty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</a:rPr>
                  <a:t>cm ve skutečnosti</a:t>
                </a:r>
                <a:br>
                  <a:rPr lang="cs-CZ" sz="2400" i="1" dirty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</a:rPr>
                </a:br>
                <a:r>
                  <a:rPr lang="cs-CZ" sz="2400" i="1" u="sng" dirty="0" smtClean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</a:rPr>
                  <a:t>Budova 	28 cm </a:t>
                </a:r>
                <a:r>
                  <a:rPr lang="cs-CZ" sz="2400" i="1" u="sng" dirty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</a:rPr>
                  <a:t>na plánku ... ... ... </a:t>
                </a:r>
                <a:r>
                  <a:rPr lang="cs-CZ" sz="2400" b="1" i="1" u="sng" dirty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</a:rPr>
                  <a:t>x</a:t>
                </a:r>
                <a:r>
                  <a:rPr lang="cs-CZ" sz="2400" i="1" u="sng" dirty="0" smtClean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</a:rPr>
                  <a:t> </a:t>
                </a:r>
                <a:r>
                  <a:rPr lang="cs-CZ" sz="2400" i="1" u="sng" dirty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</a:rPr>
                  <a:t>cm ve skutečnosti</a:t>
                </a:r>
                <a:br>
                  <a:rPr lang="cs-CZ" sz="2400" i="1" u="sng" dirty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400" b="1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𝒙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50</m:t>
                        </m:r>
                      </m:den>
                    </m:f>
                  </m:oMath>
                </a14:m>
                <a:r>
                  <a:rPr lang="cs-CZ" sz="2400" b="1" i="1" dirty="0" smtClean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dirty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400" b="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28</m:t>
                        </m:r>
                      </m:num>
                      <m:den>
                        <m:r>
                          <a:rPr lang="cs-CZ" sz="2400" b="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cs-CZ" sz="2400" b="1" i="1" dirty="0" smtClean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  <a:sym typeface="Symbol"/>
                  </a:rPr>
                  <a:t>	 	x</a:t>
                </a:r>
                <a:r>
                  <a:rPr lang="cs-CZ" sz="2400" i="1" dirty="0" smtClean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  <a:sym typeface="Symbol"/>
                  </a:rPr>
                  <a:t>=</a:t>
                </a:r>
                <a:r>
                  <a:rPr lang="cs-CZ" sz="2400" b="1" i="1" dirty="0" smtClean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  <a:sym typeface="Symbol"/>
                  </a:rPr>
                  <a:t>28</a:t>
                </a:r>
                <a14:m>
                  <m:oMath xmlns:m="http://schemas.openxmlformats.org/officeDocument/2006/math">
                    <m:r>
                      <a:rPr lang="cs-CZ" sz="2400" b="1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  <a:sym typeface="Symbol"/>
                      </a:rPr>
                      <m:t>∙</m:t>
                    </m:r>
                  </m:oMath>
                </a14:m>
                <a:r>
                  <a:rPr lang="cs-CZ" sz="2400" b="1" i="1" dirty="0" smtClean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  <a:sym typeface="Symbol"/>
                  </a:rPr>
                  <a:t>50=1400 cm=14 m</a:t>
                </a:r>
                <a:r>
                  <a:rPr lang="cs-CZ" sz="2400" b="1" i="1" dirty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</a:rPr>
                  <a:t>	</a:t>
                </a:r>
              </a:p>
            </p:txBody>
          </p:sp>
        </mc:Choice>
        <mc:Fallback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8522" y="3725344"/>
                <a:ext cx="7828105" cy="1353319"/>
              </a:xfrm>
              <a:prstGeom prst="rect">
                <a:avLst/>
              </a:prstGeom>
              <a:blipFill rotWithShape="1">
                <a:blip r:embed="rId4"/>
                <a:stretch>
                  <a:fillRect l="-1246" t="-3604" r="-156" b="-27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004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2900" y="442912"/>
            <a:ext cx="4712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Postupný poměr, první příklad: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Šipka doleva 2">
            <a:hlinkClick r:id="rId2" action="ppaction://hlinksldjump"/>
          </p:cNvPr>
          <p:cNvSpPr/>
          <p:nvPr/>
        </p:nvSpPr>
        <p:spPr>
          <a:xfrm>
            <a:off x="342900" y="606462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Britannic Bold" panose="020B0903060703020204" pitchFamily="34" charset="0"/>
              </a:rPr>
              <a:t>obsah</a:t>
            </a:r>
            <a:endParaRPr lang="cs-CZ" dirty="0">
              <a:solidFill>
                <a:schemeClr val="accent5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42900" y="924734"/>
            <a:ext cx="116012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Eva, Klára a Honza dali dohromady drobné mince v poměru 3 : 5 : 7 a koupili si </a:t>
            </a:r>
          </a:p>
          <a:p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společně los, na který vyhráli určitou částku. Dohodli se, že se o výhru rozdělí podle</a:t>
            </a:r>
          </a:p>
          <a:p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poskytnutých mincí. Klára dostala 200 Kč. </a:t>
            </a: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Kolik dostala Eva a kolik Honza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vysoká byla celková výhra?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342899" y="2693924"/>
                <a:ext cx="10240157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200 Kč odpovídá střednímu členu poměru, tedy pěti dílům z celé částky.</a:t>
                </a:r>
              </a:p>
              <a:p>
                <a:r>
                  <a:rPr lang="cs-CZ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Na 1 díl připadá 200 : 5 = 40 Kč</a:t>
                </a:r>
              </a:p>
              <a:p>
                <a:r>
                  <a:rPr lang="cs-CZ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Eva 3 díly: 40 Kč </a:t>
                </a:r>
                <a14:m>
                  <m:oMath xmlns:m="http://schemas.openxmlformats.org/officeDocument/2006/math">
                    <m:r>
                      <a:rPr lang="cs-CZ" sz="24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cs-CZ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3 = </a:t>
                </a:r>
                <a:r>
                  <a:rPr lang="cs-CZ" sz="2400" b="1" i="1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120 Kč</a:t>
                </a:r>
                <a:r>
                  <a:rPr lang="cs-CZ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	Honza 7 dílů: 40 Kč </a:t>
                </a:r>
                <a14:m>
                  <m:oMath xmlns:m="http://schemas.openxmlformats.org/officeDocument/2006/math">
                    <m:r>
                      <a:rPr lang="cs-CZ" sz="24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cs-CZ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7 = </a:t>
                </a:r>
                <a:r>
                  <a:rPr lang="cs-CZ" sz="2400" b="1" i="1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280 Kč</a:t>
                </a:r>
              </a:p>
              <a:p>
                <a:r>
                  <a:rPr lang="cs-CZ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Celková výhra: 200 Kč + 120 Kč + 280 Kč = </a:t>
                </a:r>
                <a:r>
                  <a:rPr lang="cs-CZ" sz="2400" b="1" i="1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600 Kč</a:t>
                </a:r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899" y="2693924"/>
                <a:ext cx="10240157" cy="1569660"/>
              </a:xfrm>
              <a:prstGeom prst="rect">
                <a:avLst/>
              </a:prstGeom>
              <a:blipFill rotWithShape="1">
                <a:blip r:embed="rId3"/>
                <a:stretch>
                  <a:fillRect l="-893" t="-2724" b="-85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Skupina 12"/>
          <p:cNvGrpSpPr/>
          <p:nvPr/>
        </p:nvGrpSpPr>
        <p:grpSpPr>
          <a:xfrm>
            <a:off x="1700002" y="4663299"/>
            <a:ext cx="7815768" cy="1200329"/>
            <a:chOff x="1122388" y="4498408"/>
            <a:chExt cx="7815768" cy="1200329"/>
          </a:xfrm>
        </p:grpSpPr>
        <p:sp>
          <p:nvSpPr>
            <p:cNvPr id="12" name="Obdélník 11"/>
            <p:cNvSpPr/>
            <p:nvPr/>
          </p:nvSpPr>
          <p:spPr>
            <a:xfrm>
              <a:off x="1122388" y="4498408"/>
              <a:ext cx="7815768" cy="12003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1122388" y="4498408"/>
              <a:ext cx="78157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Závěr: </a:t>
              </a:r>
            </a:p>
            <a:p>
              <a:r>
                <a:rPr lang="cs-CZ" sz="2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Eva dostala 120 Kč, Honza 280 Kč a celková výhra na los byla 600 Kč.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330349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2900" y="220276"/>
            <a:ext cx="4814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Postupný poměr, druhý příklad: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Šipka doleva 2">
            <a:hlinkClick r:id="rId2" action="ppaction://hlinksldjump"/>
          </p:cNvPr>
          <p:cNvSpPr/>
          <p:nvPr/>
        </p:nvSpPr>
        <p:spPr>
          <a:xfrm>
            <a:off x="342900" y="606462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Britannic Bold" panose="020B0903060703020204" pitchFamily="34" charset="0"/>
              </a:rPr>
              <a:t>obsah</a:t>
            </a:r>
            <a:endParaRPr lang="cs-CZ" dirty="0">
              <a:solidFill>
                <a:schemeClr val="accent5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grpSp>
        <p:nvGrpSpPr>
          <p:cNvPr id="13" name="Skupina 12"/>
          <p:cNvGrpSpPr/>
          <p:nvPr/>
        </p:nvGrpSpPr>
        <p:grpSpPr>
          <a:xfrm>
            <a:off x="6905468" y="4510342"/>
            <a:ext cx="3842479" cy="1569660"/>
            <a:chOff x="6905468" y="4510342"/>
            <a:chExt cx="3842479" cy="1569660"/>
          </a:xfrm>
        </p:grpSpPr>
        <p:sp>
          <p:nvSpPr>
            <p:cNvPr id="12" name="Obdélník 11"/>
            <p:cNvSpPr/>
            <p:nvPr/>
          </p:nvSpPr>
          <p:spPr>
            <a:xfrm>
              <a:off x="6905468" y="4510342"/>
              <a:ext cx="3842479" cy="15696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6905468" y="4510342"/>
              <a:ext cx="384247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Závěr: </a:t>
              </a:r>
            </a:p>
            <a:p>
              <a:r>
                <a:rPr lang="cs-CZ" sz="2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Petr dostal 2 280 Kč, </a:t>
              </a:r>
            </a:p>
            <a:p>
              <a:r>
                <a:rPr lang="cs-CZ" sz="2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Tomáš dostal 2040 Kč a </a:t>
              </a:r>
            </a:p>
            <a:p>
              <a:r>
                <a:rPr lang="cs-CZ" sz="2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Jakub dostal 1 680 Kč</a:t>
              </a:r>
              <a:endParaRPr lang="cs-CZ" dirty="0"/>
            </a:p>
          </p:txBody>
        </p:sp>
      </p:grpSp>
      <p:sp>
        <p:nvSpPr>
          <p:cNvPr id="7" name="TextovéPole 6"/>
          <p:cNvSpPr txBox="1"/>
          <p:nvPr/>
        </p:nvSpPr>
        <p:spPr>
          <a:xfrm>
            <a:off x="342900" y="807141"/>
            <a:ext cx="116279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Petr, Tomáš a Jakub dostali za brigádu odměnu 6 000 Kč, o kterou se chtěli rozdělit </a:t>
            </a:r>
          </a:p>
          <a:p>
            <a:pPr lvl="0"/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podle počtu odpracovaných hodin. Jejich odpracované hodiny byly v poměru </a:t>
            </a:r>
          </a:p>
          <a:p>
            <a:pPr lvl="0"/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: 17 : 14. Jak se o peníze rozdělili?</a:t>
            </a:r>
            <a:endParaRPr lang="cs-CZ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2899" y="2007470"/>
            <a:ext cx="1080135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Sečteme všechny členy poměru a dostaneme počet dílků,</a:t>
            </a:r>
            <a:br>
              <a:rPr lang="cs-CZ" sz="2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který musíme odměnu rozdělit.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vydělení odměny celkovým počtem dílků dostaneme částku,</a:t>
            </a:r>
            <a:br>
              <a:rPr lang="cs-CZ" sz="2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která odpovídá jednomu dílku poměru.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Částku odpovídající jednomu dílku poměru pak vynásobíme členy poměru, </a:t>
            </a:r>
            <a:br>
              <a:rPr lang="cs-CZ" sz="2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které vyjadřují počet dílků připadajících na každého z chlapců.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/>
              <p:cNvSpPr txBox="1"/>
              <p:nvPr/>
            </p:nvSpPr>
            <p:spPr>
              <a:xfrm>
                <a:off x="1482151" y="4315794"/>
                <a:ext cx="4801314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cs-CZ" sz="2400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19 + 17 + 14 = 50</a:t>
                </a:r>
              </a:p>
              <a:p>
                <a:pPr lvl="0"/>
                <a:r>
                  <a:rPr lang="cs-CZ" sz="2400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6 000 Kč : 50 = </a:t>
                </a:r>
                <a:r>
                  <a:rPr lang="cs-CZ" sz="2400" i="1" u="sng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120 Kč</a:t>
                </a:r>
              </a:p>
              <a:p>
                <a:pPr lvl="0"/>
                <a:r>
                  <a:rPr lang="cs-CZ" sz="2400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Petr: 19 </a:t>
                </a:r>
                <a14:m>
                  <m:oMath xmlns:m="http://schemas.openxmlformats.org/officeDocument/2006/math">
                    <m:r>
                      <a:rPr lang="cs-CZ" sz="240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cs-CZ" sz="2400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120 Kč = </a:t>
                </a:r>
                <a:r>
                  <a:rPr lang="cs-CZ" sz="2400" b="1" i="1" u="sng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2 280 Kč</a:t>
                </a:r>
                <a:r>
                  <a:rPr lang="cs-CZ" sz="2400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</a:p>
              <a:p>
                <a:pPr lvl="0"/>
                <a:r>
                  <a:rPr lang="cs-CZ" sz="2400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Tomáš: 17 </a:t>
                </a:r>
                <a14:m>
                  <m:oMath xmlns:m="http://schemas.openxmlformats.org/officeDocument/2006/math">
                    <m:r>
                      <a:rPr lang="cs-CZ" sz="240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cs-CZ" sz="2400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120 Kč = </a:t>
                </a:r>
                <a:r>
                  <a:rPr lang="cs-CZ" sz="2400" b="1" i="1" u="sng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2 040 Kč</a:t>
                </a:r>
              </a:p>
              <a:p>
                <a:pPr lvl="0"/>
                <a:r>
                  <a:rPr lang="cs-CZ" sz="2400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Jakub: 14 </a:t>
                </a:r>
                <a14:m>
                  <m:oMath xmlns:m="http://schemas.openxmlformats.org/officeDocument/2006/math">
                    <m:r>
                      <a:rPr lang="cs-CZ" sz="240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cs-CZ" sz="2400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120 Kč = </a:t>
                </a:r>
                <a:r>
                  <a:rPr lang="cs-CZ" sz="2400" b="1" i="1" u="sng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lang="cs-CZ" sz="2400" b="1" i="1" u="sng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680Kč</a:t>
                </a:r>
                <a:endParaRPr lang="cs-CZ" sz="240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151" y="4315794"/>
                <a:ext cx="4801314" cy="1938992"/>
              </a:xfrm>
              <a:prstGeom prst="rect">
                <a:avLst/>
              </a:prstGeom>
              <a:blipFill rotWithShape="1">
                <a:blip r:embed="rId3"/>
                <a:stretch>
                  <a:fillRect l="-1904" t="-2201" b="-66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831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9807" y="335254"/>
            <a:ext cx="2800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latin typeface="Arial" panose="020B0604020202020204" pitchFamily="34" charset="0"/>
                <a:cs typeface="Arial" panose="020B0604020202020204" pitchFamily="34" charset="0"/>
              </a:rPr>
              <a:t>Použité materiály</a:t>
            </a:r>
            <a:r>
              <a:rPr lang="cs-CZ" sz="240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29807" y="2128349"/>
            <a:ext cx="11495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Vlastní archiv autorky.</a:t>
            </a:r>
            <a:endParaRPr lang="cs-CZ" sz="24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39644" y="3431876"/>
            <a:ext cx="1023312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Materiál je určen pro bezplatné používání při výuce a vzdělávání na všech typech škol a školských zařízení. Jakékoliv další využití podléhá autorskému zákonu.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9644" y="4589502"/>
            <a:ext cx="102331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Obrazový materiál je vytvořen v programech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Cabri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II Plus,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Inkscape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GIMP.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29807" y="932544"/>
            <a:ext cx="100133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cs typeface="Arial" panose="020B0604020202020204" pitchFamily="34" charset="0"/>
              </a:rPr>
              <a:t>Soubor vzorových úloh: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www.novamaturita.cz/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index.php?id_document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=1404036720&amp;at=1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www.novamaturita.cz/index.php?id_document=1404037154&amp;at=1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492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2285</TotalTime>
  <Words>615</Words>
  <Application>Microsoft Office PowerPoint</Application>
  <PresentationFormat>Vlastní</PresentationFormat>
  <Paragraphs>99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1_Motiv Office</vt:lpstr>
      <vt:lpstr>2_Motiv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Knapova Milena</dc:creator>
  <cp:lastModifiedBy>Milena Knappová</cp:lastModifiedBy>
  <cp:revision>113</cp:revision>
  <dcterms:created xsi:type="dcterms:W3CDTF">2014-05-12T10:28:16Z</dcterms:created>
  <dcterms:modified xsi:type="dcterms:W3CDTF">2015-03-06T19:22:45Z</dcterms:modified>
</cp:coreProperties>
</file>