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72" r:id="rId3"/>
    <p:sldId id="259" r:id="rId4"/>
    <p:sldId id="260" r:id="rId5"/>
    <p:sldId id="264" r:id="rId6"/>
    <p:sldId id="261" r:id="rId7"/>
    <p:sldId id="267" r:id="rId8"/>
    <p:sldId id="268" r:id="rId9"/>
    <p:sldId id="27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apova Milena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53A2-9C21-4076-B07E-CBFD0AC8346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FBBC-2D36-4742-A547-B80FAD7A6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27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4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340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10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91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66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56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11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30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784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61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52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042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6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92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6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6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510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6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9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maturita.cz/index.php?id_document=1404037154&amp;at=1" TargetMode="External"/><Relationship Id="rId2" Type="http://schemas.openxmlformats.org/officeDocument/2006/relationships/hyperlink" Target="http://www.novamaturita.cz/index.php?id_document=1404036720&amp;at=1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37646"/>
              </p:ext>
            </p:extLst>
          </p:nvPr>
        </p:nvGraphicFramePr>
        <p:xfrm>
          <a:off x="2311513" y="1800389"/>
          <a:ext cx="6837493" cy="3461922"/>
        </p:xfrm>
        <a:graphic>
          <a:graphicData uri="http://schemas.openxmlformats.org/drawingml/2006/table">
            <a:tbl>
              <a:tblPr/>
              <a:tblGrid>
                <a:gridCol w="1498600"/>
                <a:gridCol w="1814513"/>
                <a:gridCol w="514480"/>
                <a:gridCol w="496963"/>
                <a:gridCol w="2512937"/>
              </a:tblGrid>
              <a:tr h="9084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Zkvalitnění kompetencí pedagogů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ISŠ Rakovník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IV/2 Inovace a zkvalitnění výuky směřující k rozvoji matematické gramotnosti žáků středních škol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Integrovaná střední škola, Rakovník,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Jirkově 2309, 269 01 Rakovník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CZ.1.07/1.5.00/34.1092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DUM 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VY_42_INOVACE_MAT_02_05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Klíčová slova: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úlohy, trojčlenka, přímá úměrnost, nepřímá úměrnost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RNDr. Milena Knappová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vytvoření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učňovské obory, nástavbové studium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Anotace: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učiva i při samostatné přípravě studentů na maturitní zkoušku.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166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dané problematiky a k samostatné přípravě k maturitní zkoušce.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Cílová skupina: studenti střední školy, 15 a více let.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42" y="284379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0" y="128789"/>
            <a:ext cx="3267943" cy="231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3417710" y="385296"/>
            <a:ext cx="8327821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/>
                <a:solidFill>
                  <a:srgbClr val="A5A5A5"/>
                </a:solidFill>
                <a:cs typeface="Arial" panose="020B0604020202020204" pitchFamily="34" charset="0"/>
              </a:rPr>
              <a:t>INTEGROVANÁ STŘEDNÍ ŠKOLA, RAKOVNÍK,</a:t>
            </a:r>
          </a:p>
          <a:p>
            <a:pPr>
              <a:defRPr/>
            </a:pPr>
            <a:r>
              <a:rPr lang="cs-CZ" sz="2800" b="1">
                <a:ln/>
                <a:solidFill>
                  <a:srgbClr val="A5A5A5"/>
                </a:solidFill>
                <a:cs typeface="Arial" panose="020B0604020202020204" pitchFamily="34" charset="0"/>
              </a:rPr>
              <a:t>NA JIRKOVĚ 2309, 269 01 RAKOVNÍK</a:t>
            </a:r>
            <a:endParaRPr lang="cs-CZ" sz="2800" b="1" dirty="0">
              <a:ln/>
              <a:solidFill>
                <a:srgbClr val="A5A5A5"/>
              </a:solidFill>
              <a:cs typeface="Arial" panose="020B0604020202020204" pitchFamily="34" charset="0"/>
            </a:endParaRPr>
          </a:p>
        </p:txBody>
      </p:sp>
      <p:sp>
        <p:nvSpPr>
          <p:cNvPr id="3076" name="TextovéPole 1"/>
          <p:cNvSpPr txBox="1">
            <a:spLocks noChangeArrowheads="1"/>
          </p:cNvSpPr>
          <p:nvPr/>
        </p:nvSpPr>
        <p:spPr bwMode="auto">
          <a:xfrm>
            <a:off x="2500871" y="2446986"/>
            <a:ext cx="929425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Slovní úlohy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řešené trojčlenkou</a:t>
            </a:r>
            <a:endParaRPr lang="cs-CZ" altLang="cs-CZ" sz="4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4626642" y="4383088"/>
            <a:ext cx="5391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prstClr val="black"/>
                </a:solidFill>
              </a:rPr>
              <a:t>RNDr. Milena Knappová</a:t>
            </a:r>
            <a:endParaRPr lang="cs-CZ" altLang="cs-CZ" sz="3600" b="1" dirty="0">
              <a:solidFill>
                <a:prstClr val="black"/>
              </a:solidFill>
            </a:endParaRPr>
          </a:p>
        </p:txBody>
      </p:sp>
      <p:sp>
        <p:nvSpPr>
          <p:cNvPr id="3078" name="TextovéPole 7"/>
          <p:cNvSpPr txBox="1">
            <a:spLocks noChangeArrowheads="1"/>
          </p:cNvSpPr>
          <p:nvPr/>
        </p:nvSpPr>
        <p:spPr bwMode="auto">
          <a:xfrm>
            <a:off x="600075" y="5603875"/>
            <a:ext cx="1119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prstClr val="black"/>
                </a:solidFill>
              </a:rPr>
              <a:t>Slovní úlohy, trojčlenka, přímá a nepřímá úměrnost</a:t>
            </a:r>
            <a:endParaRPr lang="cs-CZ" altLang="cs-CZ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14412" y="92868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014408" y="1728758"/>
            <a:ext cx="448698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přímé a nepřímé úměrnosti 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1014408" y="2361756"/>
            <a:ext cx="3962325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úloh pomocí trojčlenky 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1014411" y="2994754"/>
            <a:ext cx="3512619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Přímá a nepřímá úměrnost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1014412" y="3627752"/>
            <a:ext cx="205857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Složitější úlohy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364559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přímé a nepřímé úměrnosti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2899" y="826224"/>
            <a:ext cx="108173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Abychom mohli s úspěchem řešit slovní úlohy pomocí trojčlenky, musíme </a:t>
            </a:r>
            <a:b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umět rozhodnout, zda sledované jevy jsou ve vztahu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úměrnosti.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Přímá úměrnost: „Čím více je prvního jevu, tím více je i druhého jevu.“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Nepřímá úměrnost: „Čím více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(méně)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prvního jevu, tím méně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(více)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je druhého jevu.“</a:t>
            </a:r>
            <a:endParaRPr 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9685" y="41972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2899" y="3227750"/>
            <a:ext cx="105625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Rozhodněte, zda následující jevy jsou ve vztahu přímé úměrnosti – P, nebo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úměrnosti – N: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Ujeté kilometry a množství paliva v nádrži automobilu.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Rychlost jízdy cyklisty a doba potřebná k překonání určité vzdálenosti.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zavařovací sklenice a počet sklenic potřebných k zavaření daného</a:t>
            </a:r>
            <a:b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množství okurek.</a:t>
            </a: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ustájených koní a množství krmiva, které spotřebují.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10718091" y="3930455"/>
            <a:ext cx="407484" cy="1938992"/>
            <a:chOff x="10905406" y="3966414"/>
            <a:chExt cx="407484" cy="1938992"/>
          </a:xfrm>
        </p:grpSpPr>
        <p:sp>
          <p:nvSpPr>
            <p:cNvPr id="11" name="Obdélník 10"/>
            <p:cNvSpPr/>
            <p:nvPr/>
          </p:nvSpPr>
          <p:spPr>
            <a:xfrm>
              <a:off x="10905406" y="3966414"/>
              <a:ext cx="407484" cy="19389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0905406" y="3966414"/>
              <a:ext cx="407484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  <a:p>
              <a:endParaRPr lang="cs-CZ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cs-CZ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08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474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úloh pomocí trojčlenky: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6794" y="1351508"/>
            <a:ext cx="116537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trojčlenky je potřeba dbát na zápis úlohy. Důsledně zapisujeme pod sebe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stejné objekty.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správné sestavení rovnice si můžeme po stranách zápisu vyznačit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pomocné šipky. Důležitá pomůcka: První šipka vychází VŽDY od </a:t>
            </a:r>
            <a:r>
              <a:rPr lang="cs-CZ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Jsou-li objekty ve vztahu PŘÍMÉ ÚMĚRNOSTI, má druhá šipka STEJNOU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 jako první šipka.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Jsou-li objekty ve vztahu NEPŘÍMÉ ÚMĚRNOSTI, má druhá šipka OPAČNOU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 než první šipka.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šipek zapisujeme rovnici. Začínáme psát od </a:t>
            </a:r>
            <a:r>
              <a:rPr lang="cs-CZ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usnadníme si tak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úpravy rovnice.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Pomocí trojčlenky můžeme řešit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slovní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úlohy s procenty nebo poměry.</a:t>
            </a:r>
            <a:b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 se jedná o vztah přímé úměrnosti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4169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Přímá a nepřímá úměrnost:</a:t>
            </a:r>
            <a:endParaRPr lang="cs-CZ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4129" y="870034"/>
            <a:ext cx="11765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Patnáct brigádníků vysázelo během dne 270 stromků. </a:t>
            </a:r>
            <a:b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 stromků musí připravit majitel na příští den, když je na brigádu hlášeno 40 osob?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Dvanáct brigádníků by 1080 stromků vysázelo za 5 dnů.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kolik dnů by tyto</a:t>
            </a:r>
            <a:b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stromky vysázelo 15 brigádníků?</a:t>
            </a:r>
            <a:endParaRPr 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2123872" y="4575919"/>
            <a:ext cx="7944255" cy="1569660"/>
            <a:chOff x="2123872" y="4611435"/>
            <a:chExt cx="7944255" cy="1569660"/>
          </a:xfrm>
        </p:grpSpPr>
        <p:sp>
          <p:nvSpPr>
            <p:cNvPr id="16" name="Obdélník 15"/>
            <p:cNvSpPr/>
            <p:nvPr/>
          </p:nvSpPr>
          <p:spPr>
            <a:xfrm>
              <a:off x="2123872" y="4611435"/>
              <a:ext cx="7944255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123872" y="4611435"/>
              <a:ext cx="79442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První úloha je přímou úměrností, druhá nepřímou.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Majitel musí připravit pro 40 brigádníků 720 stromků.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brigádníků všechny stromky vysází za 4 dny.</a:t>
              </a:r>
              <a:endParaRPr lang="cs-CZ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504111" y="3094930"/>
                <a:ext cx="4667496" cy="1355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 brigádníků ..... 270 stromků</a:t>
                </a:r>
              </a:p>
              <a:p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brigádníků .....   </a:t>
                </a:r>
                <a:r>
                  <a:rPr lang="cs-CZ" sz="24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  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stromků</a:t>
                </a:r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270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40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40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270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𝟕𝟐𝟎</m:t>
                    </m:r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11" y="3094930"/>
                <a:ext cx="4667496" cy="1355628"/>
              </a:xfrm>
              <a:prstGeom prst="rect">
                <a:avLst/>
              </a:prstGeom>
              <a:blipFill rotWithShape="1">
                <a:blip r:embed="rId3"/>
                <a:stretch>
                  <a:fillRect l="-2092" t="-31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6026767" y="3058215"/>
                <a:ext cx="4667496" cy="1388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brigádníků ..... 5 dnů</a:t>
                </a:r>
              </a:p>
              <a:p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 brigádníků ..... </a:t>
                </a:r>
                <a:r>
                  <a:rPr lang="cs-CZ" sz="24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 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dnů</a:t>
                </a:r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67" y="3058215"/>
                <a:ext cx="4667496" cy="1388329"/>
              </a:xfrm>
              <a:prstGeom prst="rect">
                <a:avLst/>
              </a:prstGeom>
              <a:blipFill rotWithShape="1">
                <a:blip r:embed="rId4"/>
                <a:stretch>
                  <a:fillRect l="-2092" t="-30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/>
          <p:cNvGrpSpPr/>
          <p:nvPr/>
        </p:nvGrpSpPr>
        <p:grpSpPr>
          <a:xfrm>
            <a:off x="3462729" y="1608697"/>
            <a:ext cx="389850" cy="461665"/>
            <a:chOff x="5171607" y="3058215"/>
            <a:chExt cx="389850" cy="461665"/>
          </a:xfrm>
        </p:grpSpPr>
        <p:sp>
          <p:nvSpPr>
            <p:cNvPr id="12" name="Obdélník 11"/>
            <p:cNvSpPr/>
            <p:nvPr/>
          </p:nvSpPr>
          <p:spPr>
            <a:xfrm>
              <a:off x="5171607" y="3058215"/>
              <a:ext cx="389850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171607" y="305821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cs-CZ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5619283" y="2347361"/>
            <a:ext cx="407484" cy="461665"/>
            <a:chOff x="5619283" y="2347361"/>
            <a:chExt cx="407484" cy="461665"/>
          </a:xfrm>
        </p:grpSpPr>
        <p:sp>
          <p:nvSpPr>
            <p:cNvPr id="5" name="Obdélník 4"/>
            <p:cNvSpPr/>
            <p:nvPr/>
          </p:nvSpPr>
          <p:spPr>
            <a:xfrm>
              <a:off x="5619283" y="2347361"/>
              <a:ext cx="407484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5619283" y="234736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00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2523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Složitější úlohy: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2900" y="894754"/>
            <a:ext cx="11577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Pět tesařů má zhotovit potřebné krovy za 12 dnů. Bohužel po třech dnech musel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zaměstnavatel přesunout dva tesaře na jinou práci.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jak dlouho zbývající tesaři </a:t>
            </a:r>
          </a:p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 dokončí? Jaká bude celková doba práce na krovech?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42900" y="2111097"/>
                <a:ext cx="11408892" cy="2494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 třech dnech pro 5 tesařů zbývá práce ještě na 9 dnů. Na tuto práci zůstali však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pouze 3 tesaři a musíme vypočítat, jak dlouho jim to potrvá. Zapíšeme trojčlenkou.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Jedná se samozřejmě o </a:t>
                </a:r>
                <a:r>
                  <a:rPr lang="cs-C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nepřímou úměrnost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tesařů .......... 9 dnů</a:t>
                </a:r>
                <a:b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tesaři ........... </a:t>
                </a:r>
                <a:r>
                  <a:rPr lang="cs-CZ" sz="24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dnů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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5.9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𝟏𝟓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111097"/>
                <a:ext cx="11408892" cy="2494016"/>
              </a:xfrm>
              <a:prstGeom prst="rect">
                <a:avLst/>
              </a:prstGeom>
              <a:blipFill rotWithShape="1">
                <a:blip r:embed="rId3"/>
                <a:stretch>
                  <a:fillRect l="-801" t="-1711" b="-2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/>
          <p:cNvGrpSpPr/>
          <p:nvPr/>
        </p:nvGrpSpPr>
        <p:grpSpPr>
          <a:xfrm>
            <a:off x="342898" y="4605113"/>
            <a:ext cx="10794793" cy="1200329"/>
            <a:chOff x="342898" y="4605113"/>
            <a:chExt cx="10794793" cy="1200329"/>
          </a:xfrm>
        </p:grpSpPr>
        <p:sp>
          <p:nvSpPr>
            <p:cNvPr id="8" name="Obdélník 7"/>
            <p:cNvSpPr/>
            <p:nvPr/>
          </p:nvSpPr>
          <p:spPr>
            <a:xfrm>
              <a:off x="342898" y="4605113"/>
              <a:ext cx="10794793" cy="1200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42898" y="4605113"/>
              <a:ext cx="107947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Zbylí tesaři práci dokončí za 15 dnů. Přičteme-li 3 dny, kdy pracovalo všech pět tesařů, bude celková doba práce na krovech 18 dnů.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3034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9807" y="335254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Použité materiály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9807" y="2382547"/>
            <a:ext cx="11495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NOVÁKOVÁ, Eva a Hana DVOŘÁKOVÁ. </a:t>
            </a:r>
            <a:r>
              <a:rPr lang="cs-CZ" sz="2400" i="1" dirty="0"/>
              <a:t>Aplikovaná matematika pro učební obory ve stavebnictví a stavební praxi</a:t>
            </a:r>
            <a:r>
              <a:rPr lang="cs-CZ" sz="2400" dirty="0"/>
              <a:t>. Vyd. 2., </a:t>
            </a:r>
            <a:r>
              <a:rPr lang="cs-CZ" sz="2400" dirty="0" err="1"/>
              <a:t>upr</a:t>
            </a:r>
            <a:r>
              <a:rPr lang="cs-CZ" sz="2400" dirty="0"/>
              <a:t>., v Sobotáles vyd. 1. Praha: Sobotáles, 1995, 193 s. ISBN 80-859-2003-4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Vlastní archiv autorky.</a:t>
            </a:r>
            <a:endParaRPr lang="cs-CZ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9807" y="4771279"/>
            <a:ext cx="10233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Materiál je určen pro bezplatné používání při výuce a vzdělávání na všech typech škol a školských zařízení. Jakékoliv další využití podléhá autorskému zákonu.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9807" y="5928905"/>
            <a:ext cx="10233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Obrazový materiál je vytvořen v programech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Cabri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II Plus,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Inkscape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GIMP.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9807" y="932544"/>
            <a:ext cx="10013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cs typeface="Arial" panose="020B0604020202020204" pitchFamily="34" charset="0"/>
              </a:rPr>
              <a:t>Soubor vzorových úloh: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www.novamaturita.cz/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index.php?id_document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=1404036720&amp;at=1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www.novamaturita.cz/index.php?id_document=1404037154&amp;at=1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7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535</Words>
  <Application>Microsoft Office PowerPoint</Application>
  <PresentationFormat>Vlastní</PresentationFormat>
  <Paragraphs>98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1_Motiv Office</vt:lpstr>
      <vt:lpstr>2_Motiv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Knapova Milena</dc:creator>
  <cp:lastModifiedBy>Milena Knappová</cp:lastModifiedBy>
  <cp:revision>118</cp:revision>
  <dcterms:created xsi:type="dcterms:W3CDTF">2014-05-12T10:28:16Z</dcterms:created>
  <dcterms:modified xsi:type="dcterms:W3CDTF">2015-03-06T19:23:53Z</dcterms:modified>
</cp:coreProperties>
</file>