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1"/>
  </p:notesMasterIdLst>
  <p:sldIdLst>
    <p:sldId id="273" r:id="rId3"/>
    <p:sldId id="259" r:id="rId4"/>
    <p:sldId id="260" r:id="rId5"/>
    <p:sldId id="264" r:id="rId6"/>
    <p:sldId id="261" r:id="rId7"/>
    <p:sldId id="267" r:id="rId8"/>
    <p:sldId id="268" r:id="rId9"/>
    <p:sldId id="272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napova Milena" initials="KM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728" autoAdjust="0"/>
  </p:normalViewPr>
  <p:slideViewPr>
    <p:cSldViewPr snapToGrid="0">
      <p:cViewPr varScale="1">
        <p:scale>
          <a:sx n="64" d="100"/>
          <a:sy n="64" d="100"/>
        </p:scale>
        <p:origin x="-108" y="-24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4A53A2-9C21-4076-B07E-CBFD0AC83466}" type="datetimeFigureOut">
              <a:rPr lang="cs-CZ" smtClean="0"/>
              <a:t>6.3.2015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39FBBC-2D36-4742-A547-B80FAD7A65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957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C93D8-3BCB-4362-898E-DA9581B25DA9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6.3.2015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19297B-B8EB-492A-8CFE-CA84CE55637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31275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ED5D9-7F63-49DB-B3E5-905862EFEB9F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6.3.2015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002117-1CB2-4336-A329-4596DD83BB2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56401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42C91-0E01-4C9E-B789-44535BEC4674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6.3.2015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D475F6-7220-461B-B30A-6290EF4CDA3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134059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C93D8-3BCB-4362-898E-DA9581B25DA9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6.3.2015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19297B-B8EB-492A-8CFE-CA84CE55637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271053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AB996-4226-4DA1-9880-A3EE1DB19C70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6.3.2015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6E54F8-258A-4934-B774-05C2D656AD3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419162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40A20-C212-4E0D-8ABC-496940C6C41A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6.3.2015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8FB3A7-2520-41F0-922E-E361C32EEEA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276641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E1BF8-F4A6-4356-B6FE-8E40E1411A39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6.3.2015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55733A-7753-4CB1-92E9-4B97826EFFD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755661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384F7-8761-4D5C-AB56-D3AD74A18152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6.3.2015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11A625-DC6A-4CF0-B9DA-36EE659B58C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901124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BB9A5-5AA4-420B-BC7A-6DC93AD0CCCA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6.3.2015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54D21D-08D3-409B-9B92-9FACF61E191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673082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5B0FF-6B25-42BA-A1F9-A939FE072E6F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6.3.2015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984F25-B8DD-4E80-BB06-1878BE5CE97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447849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861C7-FD7F-480D-A62C-26E497409C16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6.3.2015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B3E7D0-6D31-4BE6-A413-8B6E4145DAA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16124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AB996-4226-4DA1-9880-A3EE1DB19C70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6.3.2015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6E54F8-258A-4934-B774-05C2D656AD3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704526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24965-B82A-46DA-B975-B3901DDF8A10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6.3.2015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A9F384-D852-4B29-B9FE-5D42BB3187F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950421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ED5D9-7F63-49DB-B3E5-905862EFEB9F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6.3.2015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002117-1CB2-4336-A329-4596DD83BB2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126644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42C91-0E01-4C9E-B789-44535BEC4674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6.3.2015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D475F6-7220-461B-B30A-6290EF4CDA3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84649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40A20-C212-4E0D-8ABC-496940C6C41A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6.3.2015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8FB3A7-2520-41F0-922E-E361C32EEEA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99252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E1BF8-F4A6-4356-B6FE-8E40E1411A39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6.3.2015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55733A-7753-4CB1-92E9-4B97826EFFD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76687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384F7-8761-4D5C-AB56-D3AD74A18152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6.3.2015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11A625-DC6A-4CF0-B9DA-36EE659B58C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11664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BB9A5-5AA4-420B-BC7A-6DC93AD0CCCA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6.3.2015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54D21D-08D3-409B-9B92-9FACF61E191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65106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5B0FF-6B25-42BA-A1F9-A939FE072E6F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6.3.2015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984F25-B8DD-4E80-BB06-1878BE5CE97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96654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861C7-FD7F-480D-A62C-26E497409C16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6.3.2015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B3E7D0-6D31-4BE6-A413-8B6E4145DAA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1605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24965-B82A-46DA-B975-B3901DDF8A10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6.3.2015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A9F384-D852-4B29-B9FE-5D42BB3187F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29914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B8E6A83-9A5B-4420-879C-5B93E40ED2A6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6.3.2015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B2D5DC1-E508-419B-B3DA-25DFE0EF01F6}" type="slidenum">
              <a:rPr lang="cs-CZ" altLang="cs-CZ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054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B8E6A83-9A5B-4420-879C-5B93E40ED2A6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6.3.2015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B2D5DC1-E508-419B-B3DA-25DFE0EF01F6}" type="slidenum">
              <a:rPr lang="cs-CZ" altLang="cs-CZ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847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8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vamaturita.cz/index.php?id_document=1404037154&amp;at=1" TargetMode="External"/><Relationship Id="rId2" Type="http://schemas.openxmlformats.org/officeDocument/2006/relationships/hyperlink" Target="http://www.novamaturita.cz/index.php?id_document=1404036720&amp;at=1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7709121"/>
              </p:ext>
            </p:extLst>
          </p:nvPr>
        </p:nvGraphicFramePr>
        <p:xfrm>
          <a:off x="2311513" y="1800389"/>
          <a:ext cx="6837493" cy="3461922"/>
        </p:xfrm>
        <a:graphic>
          <a:graphicData uri="http://schemas.openxmlformats.org/drawingml/2006/table">
            <a:tbl>
              <a:tblPr/>
              <a:tblGrid>
                <a:gridCol w="1498600"/>
                <a:gridCol w="1814513"/>
                <a:gridCol w="514480"/>
                <a:gridCol w="496963"/>
                <a:gridCol w="2512937"/>
              </a:tblGrid>
              <a:tr h="90845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Zkvalitnění kompetencí pedagogů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ISŠ Rakovník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IV/2 Inovace a zkvalitnění výuky směřující k rozvoji matematické gramotnosti žáků středních škol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Integrovaná střední škola, Rakovník,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Na Jirkově 2309, 269 01 Rakovník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803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Číslo projektu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CZ.1.07/1.5.00/34.1092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Název DUM :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VY_42_INOVACE_MAT_02_08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829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Předmět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MATEMATIKA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829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Tematický okruh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SLOVNÍ ÚLOHY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829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Klíčová slova: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slovní úlohy, objem kvádru, objem krychle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365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Autor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RNDr. Milena Knappová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829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Rok vytvoření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2013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Ročník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učňovské obory, nástavbové studium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8749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Anotace: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Materiál slouží k opakování učiva i při samostatné přípravě studentů na maturitní zkoušku.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73166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Metodický pokyn: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Materiál slouží k opakování dané problematiky a k samostatné přípravě k maturitní zkoušce.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Cílová skupina: studenti střední školy, 15 a více let.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9742" y="284379"/>
            <a:ext cx="5761037" cy="1258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243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 cstate="screen">
            <a:extLst/>
          </a:blip>
          <a:stretch>
            <a:fillRect/>
          </a:stretch>
        </p:blipFill>
        <p:spPr>
          <a:xfrm>
            <a:off x="0" y="128789"/>
            <a:ext cx="3267943" cy="23181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Obdélník 4"/>
          <p:cNvSpPr/>
          <p:nvPr/>
        </p:nvSpPr>
        <p:spPr>
          <a:xfrm>
            <a:off x="3417710" y="385296"/>
            <a:ext cx="8327821" cy="95410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>
              <a:defRPr/>
            </a:pPr>
            <a:r>
              <a:rPr lang="cs-CZ" sz="2800" b="1" dirty="0">
                <a:ln/>
                <a:solidFill>
                  <a:srgbClr val="A5A5A5"/>
                </a:solidFill>
                <a:cs typeface="Arial" panose="020B0604020202020204" pitchFamily="34" charset="0"/>
              </a:rPr>
              <a:t>INTEGROVANÁ STŘEDNÍ ŠKOLA, RAKOVNÍK,</a:t>
            </a:r>
          </a:p>
          <a:p>
            <a:pPr>
              <a:defRPr/>
            </a:pPr>
            <a:r>
              <a:rPr lang="cs-CZ" sz="2800" b="1">
                <a:ln/>
                <a:solidFill>
                  <a:srgbClr val="A5A5A5"/>
                </a:solidFill>
                <a:cs typeface="Arial" panose="020B0604020202020204" pitchFamily="34" charset="0"/>
              </a:rPr>
              <a:t>NA JIRKOVĚ 2309, 269 01 RAKOVNÍK</a:t>
            </a:r>
            <a:endParaRPr lang="cs-CZ" sz="2800" b="1" dirty="0">
              <a:ln/>
              <a:solidFill>
                <a:srgbClr val="A5A5A5"/>
              </a:solidFill>
              <a:cs typeface="Arial" panose="020B0604020202020204" pitchFamily="34" charset="0"/>
            </a:endParaRPr>
          </a:p>
        </p:txBody>
      </p:sp>
      <p:sp>
        <p:nvSpPr>
          <p:cNvPr id="3076" name="TextovéPole 1"/>
          <p:cNvSpPr txBox="1">
            <a:spLocks noChangeArrowheads="1"/>
          </p:cNvSpPr>
          <p:nvPr/>
        </p:nvSpPr>
        <p:spPr bwMode="auto">
          <a:xfrm>
            <a:off x="2500871" y="2446986"/>
            <a:ext cx="9294254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cs-CZ" sz="44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Slovní úlohy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cs-CZ" sz="44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objem kvádru a krychle</a:t>
            </a:r>
            <a:endParaRPr lang="cs-CZ" altLang="cs-CZ" sz="4400" dirty="0">
              <a:solidFill>
                <a:prstClr val="black"/>
              </a:solidFill>
              <a:latin typeface="Arial Black" panose="020B0A04020102020204" pitchFamily="34" charset="0"/>
            </a:endParaRPr>
          </a:p>
        </p:txBody>
      </p:sp>
      <p:sp>
        <p:nvSpPr>
          <p:cNvPr id="3077" name="TextovéPole 2"/>
          <p:cNvSpPr txBox="1">
            <a:spLocks noChangeArrowheads="1"/>
          </p:cNvSpPr>
          <p:nvPr/>
        </p:nvSpPr>
        <p:spPr bwMode="auto">
          <a:xfrm>
            <a:off x="4626642" y="4383088"/>
            <a:ext cx="539141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cs-CZ" sz="3600" b="1" dirty="0" smtClean="0">
                <a:solidFill>
                  <a:prstClr val="black"/>
                </a:solidFill>
              </a:rPr>
              <a:t>RNDr. Milena Knappová</a:t>
            </a:r>
            <a:endParaRPr lang="cs-CZ" altLang="cs-CZ" sz="3600" b="1" dirty="0">
              <a:solidFill>
                <a:prstClr val="black"/>
              </a:solidFill>
            </a:endParaRPr>
          </a:p>
        </p:txBody>
      </p:sp>
      <p:sp>
        <p:nvSpPr>
          <p:cNvPr id="3078" name="TextovéPole 7"/>
          <p:cNvSpPr txBox="1">
            <a:spLocks noChangeArrowheads="1"/>
          </p:cNvSpPr>
          <p:nvPr/>
        </p:nvSpPr>
        <p:spPr bwMode="auto">
          <a:xfrm>
            <a:off x="600075" y="5603875"/>
            <a:ext cx="111950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cs-CZ" sz="2800" b="1" dirty="0" smtClean="0">
                <a:solidFill>
                  <a:prstClr val="black"/>
                </a:solidFill>
              </a:rPr>
              <a:t>Slovní úlohy, objem kvádru a krychle</a:t>
            </a:r>
            <a:endParaRPr lang="cs-CZ" altLang="cs-CZ" sz="28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02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014412" y="928688"/>
            <a:ext cx="1244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ovéPole 3">
            <a:hlinkClick r:id="rId2" action="ppaction://hlinksldjump"/>
          </p:cNvPr>
          <p:cNvSpPr txBox="1"/>
          <p:nvPr/>
        </p:nvSpPr>
        <p:spPr>
          <a:xfrm>
            <a:off x="1014408" y="1728758"/>
            <a:ext cx="5461343" cy="4001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Objem kvádru a krychle, důležité vztahy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ovéPole 8">
            <a:hlinkClick r:id="rId3" action="ppaction://hlinksldjump"/>
          </p:cNvPr>
          <p:cNvSpPr txBox="1"/>
          <p:nvPr/>
        </p:nvSpPr>
        <p:spPr>
          <a:xfrm>
            <a:off x="1014408" y="2361756"/>
            <a:ext cx="4022287" cy="4001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Objem krychle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ovéPole 5">
            <a:hlinkClick r:id="rId4" action="ppaction://hlinksldjump"/>
          </p:cNvPr>
          <p:cNvSpPr txBox="1"/>
          <p:nvPr/>
        </p:nvSpPr>
        <p:spPr>
          <a:xfrm>
            <a:off x="1014412" y="2994754"/>
            <a:ext cx="2011140" cy="4001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Objem kvádru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ovéPole 7">
            <a:hlinkClick r:id="rId5" action="ppaction://hlinksldjump"/>
          </p:cNvPr>
          <p:cNvSpPr txBox="1"/>
          <p:nvPr/>
        </p:nvSpPr>
        <p:spPr>
          <a:xfrm>
            <a:off x="1014412" y="3627752"/>
            <a:ext cx="3302756" cy="4001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Objem kolmého hranolu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68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42901" y="364559"/>
            <a:ext cx="995534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Objem krychle a kvádru, důležité vztahy</a:t>
            </a:r>
            <a:r>
              <a:rPr lang="cs-CZ" sz="2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Objem tělesa využíváme při počítání hmotnosti tělesa, při plnění nádrží apod. </a:t>
            </a:r>
          </a:p>
        </p:txBody>
      </p:sp>
      <p:sp>
        <p:nvSpPr>
          <p:cNvPr id="3" name="Šipka doleva 2">
            <a:hlinkClick r:id="rId2" action="ppaction://hlinksldjump"/>
          </p:cNvPr>
          <p:cNvSpPr/>
          <p:nvPr/>
        </p:nvSpPr>
        <p:spPr>
          <a:xfrm>
            <a:off x="342900" y="6064624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accent5">
                    <a:lumMod val="50000"/>
                  </a:schemeClr>
                </a:solidFill>
                <a:latin typeface="Britannic Bold" panose="020B0903060703020204" pitchFamily="34" charset="0"/>
              </a:rPr>
              <a:t>obsah</a:t>
            </a:r>
            <a:endParaRPr lang="cs-CZ" dirty="0">
              <a:solidFill>
                <a:schemeClr val="accent5">
                  <a:lumMod val="50000"/>
                </a:schemeClr>
              </a:solidFill>
              <a:latin typeface="Britannic Bold" panose="020B0903060703020204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79685" y="419724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/>
              <p:cNvSpPr txBox="1"/>
              <p:nvPr/>
            </p:nvSpPr>
            <p:spPr>
              <a:xfrm>
                <a:off x="342901" y="1406145"/>
                <a:ext cx="3223383" cy="461665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rgbClr val="0070C0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cs-CZ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Objem krychle: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sz="2400" b="0" i="0" smtClean="0">
                        <a:latin typeface="Cambria Math"/>
                        <a:cs typeface="Arial" panose="020B0604020202020204" pitchFamily="34" charset="0"/>
                      </a:rPr>
                      <m:t>V</m:t>
                    </m:r>
                    <m:r>
                      <a:rPr lang="cs-CZ" sz="2400" b="1" i="1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r>
                      <a:rPr lang="cs-CZ" sz="2400" b="1" i="1" smtClean="0">
                        <a:latin typeface="Cambria Math"/>
                        <a:cs typeface="Arial" panose="020B0604020202020204" pitchFamily="34" charset="0"/>
                      </a:rPr>
                      <m:t>𝒂</m:t>
                    </m:r>
                    <m:r>
                      <a:rPr lang="cs-CZ" sz="2400" b="1" i="1" baseline="30000" smtClean="0">
                        <a:latin typeface="Cambria Math"/>
                        <a:cs typeface="Arial" panose="020B0604020202020204" pitchFamily="34" charset="0"/>
                      </a:rPr>
                      <m:t>𝟑</m:t>
                    </m:r>
                  </m:oMath>
                </a14:m>
                <a:endParaRPr lang="cs-CZ" sz="2400" b="1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1" y="1406145"/>
                <a:ext cx="3223383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2637" t="-7792" b="-29870"/>
                </a:stretch>
              </a:blipFill>
              <a:ln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ovéPole 5"/>
              <p:cNvSpPr txBox="1"/>
              <p:nvPr/>
            </p:nvSpPr>
            <p:spPr>
              <a:xfrm>
                <a:off x="322982" y="2133306"/>
                <a:ext cx="4863615" cy="461665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cs-CZ" sz="2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Objem kvádru: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sz="2400" b="0" i="0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V</m:t>
                    </m:r>
                    <m:r>
                      <a:rPr lang="cs-CZ" sz="2400" b="1" i="1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r>
                      <a:rPr lang="cs-CZ" sz="2400" b="1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𝒂</m:t>
                    </m:r>
                    <m:r>
                      <a:rPr lang="cs-CZ" sz="2400" b="1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∙</m:t>
                    </m:r>
                    <m:r>
                      <a:rPr lang="cs-CZ" sz="2400" b="1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𝒃</m:t>
                    </m:r>
                    <m:r>
                      <a:rPr lang="cs-CZ" sz="2400" b="1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∙</m:t>
                    </m:r>
                    <m:r>
                      <a:rPr lang="cs-CZ" sz="2400" b="1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𝒄</m:t>
                    </m:r>
                  </m:oMath>
                </a14:m>
                <a:endParaRPr lang="cs-CZ" dirty="0"/>
              </a:p>
            </p:txBody>
          </p:sp>
        </mc:Choice>
        <mc:Fallback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982" y="2133306"/>
                <a:ext cx="4863615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1875" t="-10256" b="-25641"/>
                </a:stretch>
              </a:blipFill>
              <a:ln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ovéPole 10"/>
              <p:cNvSpPr txBox="1"/>
              <p:nvPr/>
            </p:nvSpPr>
            <p:spPr>
              <a:xfrm>
                <a:off x="298901" y="2863036"/>
                <a:ext cx="11594198" cy="830997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cs-CZ" sz="2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Objem kolmého hranolu: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sz="2400" b="0" i="0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V</m:t>
                    </m:r>
                    <m:r>
                      <a:rPr lang="cs-CZ" sz="2400" b="1" i="1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r>
                      <a:rPr lang="cs-CZ" sz="2400" b="1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𝑺</m:t>
                    </m:r>
                    <m:r>
                      <a:rPr lang="cs-CZ" sz="2400" b="1" i="1" baseline="-25000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𝒑</m:t>
                    </m:r>
                    <m:r>
                      <a:rPr lang="cs-CZ" sz="2400" b="1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∙</m:t>
                    </m:r>
                    <m:r>
                      <a:rPr lang="cs-CZ" sz="2400" b="1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𝒗</m:t>
                    </m:r>
                    <m:r>
                      <a:rPr lang="cs-CZ" sz="2400" b="1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;  </m:t>
                    </m:r>
                    <m:r>
                      <m:rPr>
                        <m:sty m:val="p"/>
                      </m:rPr>
                      <a:rPr lang="cs-CZ" sz="2400" b="0" i="0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v</m:t>
                    </m:r>
                    <m:r>
                      <a:rPr lang="cs-CZ" sz="2400" b="0" i="0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cs-CZ" sz="2400" b="0" i="0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v</m:t>
                    </m:r>
                    <m:r>
                      <a:rPr lang="cs-CZ" sz="2400" b="0" i="0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ýš</m:t>
                    </m:r>
                    <m:r>
                      <m:rPr>
                        <m:sty m:val="p"/>
                      </m:rPr>
                      <a:rPr lang="cs-CZ" sz="2400" b="0" i="0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ka</m:t>
                    </m:r>
                    <m:r>
                      <a:rPr lang="cs-CZ" sz="2400" b="0" i="0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sty m:val="p"/>
                      </m:rPr>
                      <a:rPr lang="cs-CZ" sz="2400" b="0" i="0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t</m:t>
                    </m:r>
                    <m:r>
                      <a:rPr lang="cs-CZ" sz="2400" b="0" i="0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ě</m:t>
                    </m:r>
                    <m:r>
                      <m:rPr>
                        <m:sty m:val="p"/>
                      </m:rPr>
                      <a:rPr lang="cs-CZ" sz="2400" b="0" i="0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lesa</m:t>
                    </m:r>
                    <m:r>
                      <a:rPr lang="cs-CZ" sz="2400" b="0" i="0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, </m:t>
                    </m:r>
                    <m:r>
                      <m:rPr>
                        <m:sty m:val="p"/>
                      </m:rPr>
                      <a:rPr lang="cs-CZ" sz="2400" b="0" i="0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tedy</m:t>
                    </m:r>
                    <m:r>
                      <a:rPr lang="cs-CZ" sz="2400" b="0" i="0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sty m:val="p"/>
                      </m:rPr>
                      <a:rPr lang="cs-CZ" sz="2400" b="0" i="0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vzd</m:t>
                    </m:r>
                    <m:r>
                      <a:rPr lang="cs-CZ" sz="2400" b="0" i="0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á</m:t>
                    </m:r>
                    <m:r>
                      <m:rPr>
                        <m:sty m:val="p"/>
                      </m:rPr>
                      <a:rPr lang="cs-CZ" sz="2400" b="0" i="0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lenost</m:t>
                    </m:r>
                    <m:r>
                      <a:rPr lang="cs-CZ" sz="2400" b="0" i="0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sty m:val="p"/>
                      </m:rPr>
                      <a:rPr lang="cs-CZ" sz="2400" b="0" i="0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podstav</m:t>
                    </m:r>
                    <m:r>
                      <a:rPr lang="cs-CZ" sz="2400" b="0" i="0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sty m:val="p"/>
                      </m:rPr>
                      <a:rPr lang="cs-CZ" sz="2400" b="0" i="0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hranolu</m:t>
                    </m:r>
                  </m:oMath>
                </a14:m>
                <a:endParaRPr lang="cs-CZ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901" y="2863036"/>
                <a:ext cx="11594198" cy="830997"/>
              </a:xfrm>
              <a:prstGeom prst="rect">
                <a:avLst/>
              </a:prstGeom>
              <a:blipFill rotWithShape="1">
                <a:blip r:embed="rId5"/>
                <a:stretch>
                  <a:fillRect l="-735" t="-4348" b="-8696"/>
                </a:stretch>
              </a:blipFill>
              <a:ln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ovéPole 7"/>
          <p:cNvSpPr txBox="1"/>
          <p:nvPr/>
        </p:nvSpPr>
        <p:spPr>
          <a:xfrm>
            <a:off x="342901" y="3781748"/>
            <a:ext cx="11570117" cy="15696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cs-CZ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Objem tělesa se udává v jednotkách objemu, tedy m</a:t>
            </a:r>
            <a:r>
              <a:rPr lang="cs-CZ" sz="2400" baseline="30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dm</a:t>
            </a:r>
            <a:r>
              <a:rPr lang="cs-CZ" sz="2400" baseline="30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cm</a:t>
            </a:r>
            <a:r>
              <a:rPr lang="cs-CZ" sz="2400" baseline="30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apod., často však se udává také v litrech a odvozených jednotkách. Je důležité znát převodní vztah:</a:t>
            </a:r>
          </a:p>
          <a:p>
            <a:pPr lvl="0"/>
            <a:r>
              <a:rPr lang="cs-CZ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litr = 1 dm</a:t>
            </a:r>
            <a:r>
              <a:rPr lang="cs-CZ" sz="2400" b="1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cs-CZ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 tohoto základního vztahu odvozujeme, že </a:t>
            </a:r>
            <a:r>
              <a:rPr lang="cs-CZ" sz="24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ml = 1 cm</a:t>
            </a:r>
            <a:r>
              <a:rPr lang="cs-CZ" sz="2400" b="1" baseline="300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 také, že</a:t>
            </a:r>
          </a:p>
          <a:p>
            <a:pPr lvl="0"/>
            <a:r>
              <a:rPr lang="cs-CZ" sz="2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m</a:t>
            </a:r>
            <a:r>
              <a:rPr lang="cs-CZ" sz="2400" b="1" baseline="30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sz="2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10 hl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Jistě víte, že 1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hektolitr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je 100 litrů, tedy 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 = 100 l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088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1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42900" y="442912"/>
            <a:ext cx="24080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Objem krychle:</a:t>
            </a:r>
            <a:endParaRPr lang="cs-CZ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Šipka doleva 2">
            <a:hlinkClick r:id="rId2" action="ppaction://hlinksldjump"/>
          </p:cNvPr>
          <p:cNvSpPr/>
          <p:nvPr/>
        </p:nvSpPr>
        <p:spPr>
          <a:xfrm>
            <a:off x="342900" y="6064624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accent5">
                    <a:lumMod val="50000"/>
                  </a:schemeClr>
                </a:solidFill>
                <a:latin typeface="Britannic Bold" panose="020B0903060703020204" pitchFamily="34" charset="0"/>
              </a:rPr>
              <a:t>obsah</a:t>
            </a:r>
            <a:endParaRPr lang="cs-CZ" dirty="0">
              <a:solidFill>
                <a:schemeClr val="accent5">
                  <a:lumMod val="50000"/>
                </a:schemeClr>
              </a:solidFill>
              <a:latin typeface="Britannic Bold" panose="020B0903060703020204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79982" y="968381"/>
            <a:ext cx="1111233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těžší krychle o hraně a = 30 cm vyrobená ze smrkového dřeva nebo </a:t>
            </a:r>
          </a:p>
          <a:p>
            <a:r>
              <a:rPr lang="cs-CZ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krychle o hraně a = 25 cm vyrobená z dubového dřeva? Jaký je rozdíl hmotností</a:t>
            </a:r>
          </a:p>
          <a:p>
            <a:r>
              <a:rPr lang="cs-CZ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těchto krychlí? Hustota smrkového dřeva je 455 kg . m</a:t>
            </a:r>
            <a:r>
              <a:rPr lang="cs-CZ" sz="2400" baseline="30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cs-CZ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cs-CZ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hustota dubového dřeva je 680 kg . m</a:t>
            </a:r>
            <a:r>
              <a:rPr lang="cs-CZ" sz="2400" baseline="30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cs-CZ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279982" y="2547374"/>
                <a:ext cx="10909077" cy="304698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cs-CZ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Objem krychle vyrobené ze smrkového dřeva:</a:t>
                </a:r>
              </a:p>
              <a:p>
                <a:r>
                  <a:rPr lang="cs-CZ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V = (30 cm)</a:t>
                </a:r>
                <a:r>
                  <a:rPr lang="cs-CZ" sz="2400" baseline="30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r>
                  <a:rPr lang="cs-CZ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(0,3 m) </a:t>
                </a:r>
                <a:r>
                  <a:rPr lang="cs-CZ" sz="2400" baseline="30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r>
                  <a:rPr lang="cs-CZ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0,027 m</a:t>
                </a:r>
                <a:r>
                  <a:rPr lang="cs-CZ" sz="2400" baseline="30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</a:p>
              <a:p>
                <a:r>
                  <a:rPr lang="cs-CZ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Objem krychle vyrobené z dubového dřeva:</a:t>
                </a:r>
              </a:p>
              <a:p>
                <a:r>
                  <a:rPr lang="cs-CZ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V </a:t>
                </a:r>
                <a:r>
                  <a:rPr lang="cs-C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cs-CZ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(25 cm)</a:t>
                </a:r>
                <a:r>
                  <a:rPr lang="cs-CZ" sz="2400" baseline="30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r>
                  <a:rPr lang="cs-CZ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cs-C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cs-CZ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(0,25 m) </a:t>
                </a:r>
                <a:r>
                  <a:rPr lang="cs-CZ" sz="2400" baseline="30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r>
                  <a:rPr lang="cs-C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cs-CZ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0,015 625 </a:t>
                </a:r>
                <a:r>
                  <a:rPr lang="cs-C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m</a:t>
                </a:r>
                <a:r>
                  <a:rPr lang="cs-CZ" sz="24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endParaRPr lang="cs-CZ" sz="2400" baseline="300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cs-CZ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Hmotnost tělesa počítáme podle vzorce m = V.</a:t>
                </a:r>
                <a:r>
                  <a:rPr lang="cs-CZ" sz="2400" dirty="0" smtClean="0">
                    <a:latin typeface="Arial" panose="020B0604020202020204" pitchFamily="34" charset="0"/>
                    <a:cs typeface="Arial" panose="020B0604020202020204" pitchFamily="34" charset="0"/>
                    <a:sym typeface="Symbol"/>
                  </a:rPr>
                  <a:t>, kde  je hustota</a:t>
                </a:r>
              </a:p>
              <a:p>
                <a:r>
                  <a:rPr lang="cs-CZ" sz="2400" dirty="0" smtClean="0">
                    <a:latin typeface="Arial" panose="020B0604020202020204" pitchFamily="34" charset="0"/>
                    <a:cs typeface="Arial" panose="020B0604020202020204" pitchFamily="34" charset="0"/>
                    <a:sym typeface="Symbol"/>
                  </a:rPr>
                  <a:t>Hmotnost smrkové krychle: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/>
                        <a:cs typeface="Arial" panose="020B0604020202020204" pitchFamily="34" charset="0"/>
                        <a:sym typeface="Symbol"/>
                      </a:rPr>
                      <m:t>𝑚</m:t>
                    </m:r>
                    <m:r>
                      <a:rPr lang="cs-CZ" sz="2400" b="0" i="1" baseline="-2500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Symbol"/>
                      </a:rPr>
                      <m:t>𝑠</m:t>
                    </m:r>
                    <m:r>
                      <a:rPr lang="cs-CZ" sz="2400" b="0" i="1" smtClean="0">
                        <a:latin typeface="Cambria Math"/>
                        <a:cs typeface="Arial" panose="020B0604020202020204" pitchFamily="34" charset="0"/>
                        <a:sym typeface="Symbol"/>
                      </a:rPr>
                      <m:t>=</m:t>
                    </m:r>
                    <m:r>
                      <m:rPr>
                        <m:nor/>
                      </m:rPr>
                      <a:rPr lang="cs-CZ" sz="24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0,027</m:t>
                    </m:r>
                    <m:sSup>
                      <m:sSupPr>
                        <m:ctrlPr>
                          <a:rPr lang="cs-CZ" sz="2400" b="0" i="1" smtClean="0">
                            <a:latin typeface="Cambria Math"/>
                            <a:cs typeface="Arial" panose="020B0604020202020204" pitchFamily="34" charset="0"/>
                            <a:sym typeface="Symbol"/>
                          </a:rPr>
                        </m:ctrlPr>
                      </m:sSupPr>
                      <m:e>
                        <m:r>
                          <a:rPr lang="cs-CZ" sz="2400" i="1">
                            <a:latin typeface="Cambria Math"/>
                            <a:cs typeface="Arial" panose="020B0604020202020204" pitchFamily="34" charset="0"/>
                            <a:sym typeface="Symbol"/>
                          </a:rPr>
                          <m:t>𝑚</m:t>
                        </m:r>
                      </m:e>
                      <m:sup>
                        <m:r>
                          <a:rPr lang="cs-CZ" sz="2400" i="1">
                            <a:latin typeface="Cambria Math"/>
                            <a:cs typeface="Arial" panose="020B0604020202020204" pitchFamily="34" charset="0"/>
                            <a:sym typeface="Symbol"/>
                          </a:rPr>
                          <m:t>3</m:t>
                        </m:r>
                      </m:sup>
                    </m:sSup>
                    <m:r>
                      <a:rPr lang="cs-CZ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Symbol"/>
                      </a:rPr>
                      <m:t>×</m:t>
                    </m:r>
                    <m:r>
                      <a:rPr lang="cs-CZ" sz="2400" b="0" i="1" smtClean="0">
                        <a:latin typeface="Cambria Math"/>
                        <a:cs typeface="Arial" panose="020B0604020202020204" pitchFamily="34" charset="0"/>
                        <a:sym typeface="Symbol"/>
                      </a:rPr>
                      <m:t>455</m:t>
                    </m:r>
                    <m:r>
                      <a:rPr lang="cs-CZ" sz="2400" b="0" i="1" smtClean="0">
                        <a:latin typeface="Cambria Math"/>
                        <a:cs typeface="Arial" panose="020B0604020202020204" pitchFamily="34" charset="0"/>
                        <a:sym typeface="Symbol"/>
                      </a:rPr>
                      <m:t>𝑘𝑔</m:t>
                    </m:r>
                    <m:r>
                      <a:rPr lang="cs-CZ" sz="2400" b="0" i="1" smtClean="0">
                        <a:latin typeface="Cambria Math"/>
                        <a:cs typeface="Arial" panose="020B0604020202020204" pitchFamily="34" charset="0"/>
                        <a:sym typeface="Symbol"/>
                      </a:rPr>
                      <m:t>. </m:t>
                    </m:r>
                    <m:sSup>
                      <m:sSupPr>
                        <m:ctrlPr>
                          <a:rPr lang="cs-CZ" sz="2400" b="0" i="1" smtClean="0">
                            <a:latin typeface="Cambria Math"/>
                            <a:cs typeface="Arial" panose="020B0604020202020204" pitchFamily="34" charset="0"/>
                            <a:sym typeface="Symbol"/>
                          </a:rPr>
                        </m:ctrlPr>
                      </m:sSupPr>
                      <m:e>
                        <m:r>
                          <a:rPr lang="cs-CZ" sz="2400" i="1">
                            <a:latin typeface="Cambria Math"/>
                            <a:cs typeface="Arial" panose="020B0604020202020204" pitchFamily="34" charset="0"/>
                            <a:sym typeface="Symbol"/>
                          </a:rPr>
                          <m:t>𝑚</m:t>
                        </m:r>
                      </m:e>
                      <m:sup>
                        <m:r>
                          <a:rPr lang="cs-CZ" sz="2400" b="0" i="1" smtClean="0">
                            <a:latin typeface="Cambria Math"/>
                            <a:cs typeface="Arial" panose="020B0604020202020204" pitchFamily="34" charset="0"/>
                            <a:sym typeface="Symbol"/>
                          </a:rPr>
                          <m:t>−</m:t>
                        </m:r>
                        <m:r>
                          <a:rPr lang="cs-CZ" sz="2400" i="1">
                            <a:latin typeface="Cambria Math"/>
                            <a:cs typeface="Arial" panose="020B0604020202020204" pitchFamily="34" charset="0"/>
                            <a:sym typeface="Symbol"/>
                          </a:rPr>
                          <m:t>3</m:t>
                        </m:r>
                      </m:sup>
                    </m:sSup>
                    <m:r>
                      <a:rPr lang="cs-CZ" sz="2400" b="0" i="1" smtClean="0">
                        <a:latin typeface="Cambria Math"/>
                        <a:cs typeface="Arial" panose="020B0604020202020204" pitchFamily="34" charset="0"/>
                        <a:sym typeface="Symbol"/>
                      </a:rPr>
                      <m:t>=12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Symbol"/>
                      </a:rPr>
                      <m:t>,</m:t>
                    </m:r>
                    <m:r>
                      <a:rPr lang="cs-CZ" sz="2400" b="0" i="1" smtClean="0">
                        <a:latin typeface="Cambria Math"/>
                        <a:cs typeface="Arial" panose="020B0604020202020204" pitchFamily="34" charset="0"/>
                        <a:sym typeface="Symbol"/>
                      </a:rPr>
                      <m:t>285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Symbol"/>
                      </a:rPr>
                      <m:t> </m:t>
                    </m:r>
                    <m:r>
                      <a:rPr lang="cs-CZ" sz="2400" b="0" i="1" smtClean="0">
                        <a:latin typeface="Cambria Math"/>
                        <a:cs typeface="Arial" panose="020B0604020202020204" pitchFamily="34" charset="0"/>
                        <a:sym typeface="Symbol"/>
                      </a:rPr>
                      <m:t>𝑘𝑔</m:t>
                    </m:r>
                  </m:oMath>
                </a14:m>
                <a:endParaRPr lang="cs-CZ" sz="2400" b="0" dirty="0" smtClean="0">
                  <a:latin typeface="Arial" panose="020B0604020202020204" pitchFamily="34" charset="0"/>
                  <a:cs typeface="Arial" panose="020B0604020202020204" pitchFamily="34" charset="0"/>
                  <a:sym typeface="Symbol"/>
                </a:endParaRPr>
              </a:p>
              <a:p>
                <a:r>
                  <a:rPr lang="cs-CZ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Hmotnost dubové krychle: </a:t>
                </a:r>
                <a14:m>
                  <m:oMath xmlns:m="http://schemas.openxmlformats.org/officeDocument/2006/math">
                    <m:r>
                      <a:rPr lang="cs-CZ" sz="2400" i="1">
                        <a:latin typeface="Cambria Math"/>
                        <a:cs typeface="Arial" panose="020B0604020202020204" pitchFamily="34" charset="0"/>
                        <a:sym typeface="Symbol"/>
                      </a:rPr>
                      <m:t>𝑚</m:t>
                    </m:r>
                    <m:r>
                      <a:rPr lang="cs-CZ" sz="2400" b="0" i="1" baseline="-2500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Symbol"/>
                      </a:rPr>
                      <m:t>𝑑</m:t>
                    </m:r>
                    <m:r>
                      <a:rPr lang="cs-CZ" sz="2400" i="1">
                        <a:latin typeface="Cambria Math"/>
                        <a:cs typeface="Arial" panose="020B0604020202020204" pitchFamily="34" charset="0"/>
                        <a:sym typeface="Symbol"/>
                      </a:rPr>
                      <m:t>=</m:t>
                    </m:r>
                    <m:r>
                      <m:rPr>
                        <m:nor/>
                      </m:rPr>
                      <a:rPr lang="cs-CZ" sz="24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0,015 625</m:t>
                    </m:r>
                    <m:sSup>
                      <m:sSupPr>
                        <m:ctrlPr>
                          <a:rPr lang="cs-CZ" sz="2400" i="1">
                            <a:latin typeface="Cambria Math"/>
                            <a:cs typeface="Arial" panose="020B0604020202020204" pitchFamily="34" charset="0"/>
                            <a:sym typeface="Symbol"/>
                          </a:rPr>
                        </m:ctrlPr>
                      </m:sSupPr>
                      <m:e>
                        <m:r>
                          <a:rPr lang="cs-CZ" sz="2400" i="1">
                            <a:latin typeface="Cambria Math"/>
                            <a:cs typeface="Arial" panose="020B0604020202020204" pitchFamily="34" charset="0"/>
                            <a:sym typeface="Symbol"/>
                          </a:rPr>
                          <m:t>𝑚</m:t>
                        </m:r>
                      </m:e>
                      <m:sup>
                        <m:r>
                          <a:rPr lang="cs-CZ" sz="2400" i="1">
                            <a:latin typeface="Cambria Math"/>
                            <a:cs typeface="Arial" panose="020B0604020202020204" pitchFamily="34" charset="0"/>
                            <a:sym typeface="Symbol"/>
                          </a:rPr>
                          <m:t>3</m:t>
                        </m:r>
                      </m:sup>
                    </m:sSup>
                    <m:r>
                      <a:rPr lang="cs-CZ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Symbol"/>
                      </a:rPr>
                      <m:t>×</m:t>
                    </m:r>
                    <m:r>
                      <a:rPr lang="cs-CZ" sz="2400" b="0" i="1" smtClean="0">
                        <a:latin typeface="Cambria Math"/>
                        <a:cs typeface="Arial" panose="020B0604020202020204" pitchFamily="34" charset="0"/>
                        <a:sym typeface="Symbol"/>
                      </a:rPr>
                      <m:t>680</m:t>
                    </m:r>
                    <m:r>
                      <a:rPr lang="cs-CZ" sz="2400" i="1">
                        <a:latin typeface="Cambria Math"/>
                        <a:cs typeface="Arial" panose="020B0604020202020204" pitchFamily="34" charset="0"/>
                        <a:sym typeface="Symbol"/>
                      </a:rPr>
                      <m:t>𝑘𝑔</m:t>
                    </m:r>
                    <m:r>
                      <a:rPr lang="cs-CZ" sz="2400" i="1">
                        <a:latin typeface="Cambria Math"/>
                        <a:cs typeface="Arial" panose="020B0604020202020204" pitchFamily="34" charset="0"/>
                        <a:sym typeface="Symbol"/>
                      </a:rPr>
                      <m:t>. </m:t>
                    </m:r>
                    <m:sSup>
                      <m:sSupPr>
                        <m:ctrlPr>
                          <a:rPr lang="cs-CZ" sz="2400" i="1">
                            <a:latin typeface="Cambria Math"/>
                            <a:cs typeface="Arial" panose="020B0604020202020204" pitchFamily="34" charset="0"/>
                            <a:sym typeface="Symbol"/>
                          </a:rPr>
                        </m:ctrlPr>
                      </m:sSupPr>
                      <m:e>
                        <m:r>
                          <a:rPr lang="cs-CZ" sz="2400" i="1">
                            <a:latin typeface="Cambria Math"/>
                            <a:cs typeface="Arial" panose="020B0604020202020204" pitchFamily="34" charset="0"/>
                            <a:sym typeface="Symbol"/>
                          </a:rPr>
                          <m:t>𝑚</m:t>
                        </m:r>
                      </m:e>
                      <m:sup>
                        <m:r>
                          <a:rPr lang="cs-CZ" sz="2400" i="1">
                            <a:latin typeface="Cambria Math"/>
                            <a:cs typeface="Arial" panose="020B0604020202020204" pitchFamily="34" charset="0"/>
                            <a:sym typeface="Symbol"/>
                          </a:rPr>
                          <m:t>−3</m:t>
                        </m:r>
                      </m:sup>
                    </m:sSup>
                    <m:r>
                      <a:rPr lang="cs-CZ" sz="2400" i="1">
                        <a:latin typeface="Cambria Math"/>
                        <a:cs typeface="Arial" panose="020B0604020202020204" pitchFamily="34" charset="0"/>
                        <a:sym typeface="Symbol"/>
                      </a:rPr>
                      <m:t>=1</m:t>
                    </m:r>
                    <m:r>
                      <a:rPr lang="cs-CZ" sz="2400" b="0" i="1" smtClean="0">
                        <a:latin typeface="Cambria Math"/>
                        <a:cs typeface="Arial" panose="020B0604020202020204" pitchFamily="34" charset="0"/>
                        <a:sym typeface="Symbol"/>
                      </a:rPr>
                      <m:t>0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Symbol"/>
                      </a:rPr>
                      <m:t>,</m:t>
                    </m:r>
                    <m:r>
                      <a:rPr lang="cs-CZ" sz="2400" b="0" i="1" smtClean="0">
                        <a:latin typeface="Cambria Math"/>
                        <a:cs typeface="Arial" panose="020B0604020202020204" pitchFamily="34" charset="0"/>
                        <a:sym typeface="Symbol"/>
                      </a:rPr>
                      <m:t>62</m:t>
                    </m:r>
                    <m:r>
                      <a:rPr lang="cs-CZ" sz="2400" i="1">
                        <a:latin typeface="Cambria Math"/>
                        <a:cs typeface="Arial" panose="020B0604020202020204" pitchFamily="34" charset="0"/>
                        <a:sym typeface="Symbol"/>
                      </a:rPr>
                      <m:t>5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Symbol"/>
                      </a:rPr>
                      <m:t> </m:t>
                    </m:r>
                    <m:r>
                      <a:rPr lang="cs-CZ" sz="2400" i="1">
                        <a:latin typeface="Cambria Math"/>
                        <a:cs typeface="Arial" panose="020B0604020202020204" pitchFamily="34" charset="0"/>
                        <a:sym typeface="Symbol"/>
                      </a:rPr>
                      <m:t>𝑘𝑔</m:t>
                    </m:r>
                  </m:oMath>
                </a14:m>
                <a:endParaRPr lang="cs-CZ" sz="2400" dirty="0" smtClean="0">
                  <a:latin typeface="Arial" panose="020B0604020202020204" pitchFamily="34" charset="0"/>
                  <a:cs typeface="Arial" panose="020B0604020202020204" pitchFamily="34" charset="0"/>
                  <a:sym typeface="Symbol"/>
                </a:endParaRPr>
              </a:p>
              <a:p>
                <a:r>
                  <a:rPr lang="cs-CZ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Rozdíl hmotností: </a:t>
                </a:r>
                <a14:m>
                  <m:oMath xmlns:m="http://schemas.openxmlformats.org/officeDocument/2006/math">
                    <m:r>
                      <a:rPr lang="cs-CZ" sz="2400" i="1">
                        <a:latin typeface="Cambria Math"/>
                        <a:cs typeface="Arial" panose="020B0604020202020204" pitchFamily="34" charset="0"/>
                        <a:sym typeface="Symbol"/>
                      </a:rPr>
                      <m:t>𝑚</m:t>
                    </m:r>
                    <m:r>
                      <a:rPr lang="cs-CZ" sz="2400" b="0" i="1" baseline="-2500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Symbol"/>
                      </a:rPr>
                      <m:t>𝑠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Symbol"/>
                      </a:rPr>
                      <m:t>−</m:t>
                    </m:r>
                    <m:r>
                      <a:rPr lang="cs-CZ" sz="2400" i="1">
                        <a:latin typeface="Cambria Math"/>
                        <a:cs typeface="Arial" panose="020B0604020202020204" pitchFamily="34" charset="0"/>
                        <a:sym typeface="Symbol"/>
                      </a:rPr>
                      <m:t>𝑚</m:t>
                    </m:r>
                    <m:r>
                      <a:rPr lang="cs-CZ" sz="2400" b="0" i="1" baseline="-2500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Symbol"/>
                      </a:rPr>
                      <m:t>𝑑</m:t>
                    </m:r>
                    <m:r>
                      <a:rPr lang="cs-CZ" sz="2400" i="1">
                        <a:latin typeface="Cambria Math"/>
                        <a:cs typeface="Arial" panose="020B0604020202020204" pitchFamily="34" charset="0"/>
                        <a:sym typeface="Symbol"/>
                      </a:rPr>
                      <m:t>=12</m:t>
                    </m:r>
                    <m:r>
                      <a:rPr lang="cs-CZ" sz="2400" i="1">
                        <a:latin typeface="Cambria Math" panose="02040503050406030204" pitchFamily="18" charset="0"/>
                        <a:cs typeface="Arial" panose="020B0604020202020204" pitchFamily="34" charset="0"/>
                        <a:sym typeface="Symbol"/>
                      </a:rPr>
                      <m:t>,</m:t>
                    </m:r>
                    <m:r>
                      <a:rPr lang="cs-CZ" sz="2400" i="1">
                        <a:latin typeface="Cambria Math"/>
                        <a:cs typeface="Arial" panose="020B0604020202020204" pitchFamily="34" charset="0"/>
                        <a:sym typeface="Symbol"/>
                      </a:rPr>
                      <m:t>285</m:t>
                    </m:r>
                    <m:r>
                      <a:rPr lang="cs-CZ" sz="2400" i="1">
                        <a:latin typeface="Cambria Math" panose="02040503050406030204" pitchFamily="18" charset="0"/>
                        <a:cs typeface="Arial" panose="020B0604020202020204" pitchFamily="34" charset="0"/>
                        <a:sym typeface="Symbol"/>
                      </a:rPr>
                      <m:t> </m:t>
                    </m:r>
                    <m:r>
                      <a:rPr lang="cs-CZ" sz="2400" i="1">
                        <a:latin typeface="Cambria Math"/>
                        <a:cs typeface="Arial" panose="020B0604020202020204" pitchFamily="34" charset="0"/>
                        <a:sym typeface="Symbol"/>
                      </a:rPr>
                      <m:t>𝑘𝑔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Symbol"/>
                      </a:rPr>
                      <m:t>−</m:t>
                    </m:r>
                    <m:r>
                      <a:rPr lang="cs-CZ" sz="2400" i="1">
                        <a:latin typeface="Cambria Math"/>
                        <a:cs typeface="Arial" panose="020B0604020202020204" pitchFamily="34" charset="0"/>
                        <a:sym typeface="Symbol"/>
                      </a:rPr>
                      <m:t>10</m:t>
                    </m:r>
                    <m:r>
                      <a:rPr lang="cs-CZ" sz="2400" i="1">
                        <a:latin typeface="Cambria Math" panose="02040503050406030204" pitchFamily="18" charset="0"/>
                        <a:cs typeface="Arial" panose="020B0604020202020204" pitchFamily="34" charset="0"/>
                        <a:sym typeface="Symbol"/>
                      </a:rPr>
                      <m:t>,</m:t>
                    </m:r>
                    <m:r>
                      <a:rPr lang="cs-CZ" sz="2400" i="1">
                        <a:latin typeface="Cambria Math"/>
                        <a:cs typeface="Arial" panose="020B0604020202020204" pitchFamily="34" charset="0"/>
                        <a:sym typeface="Symbol"/>
                      </a:rPr>
                      <m:t>625</m:t>
                    </m:r>
                    <m:r>
                      <a:rPr lang="cs-CZ" sz="2400" i="1">
                        <a:latin typeface="Cambria Math" panose="02040503050406030204" pitchFamily="18" charset="0"/>
                        <a:cs typeface="Arial" panose="020B0604020202020204" pitchFamily="34" charset="0"/>
                        <a:sym typeface="Symbol"/>
                      </a:rPr>
                      <m:t> </m:t>
                    </m:r>
                    <m:r>
                      <a:rPr lang="cs-CZ" sz="2400" i="1">
                        <a:latin typeface="Cambria Math"/>
                        <a:cs typeface="Arial" panose="020B0604020202020204" pitchFamily="34" charset="0"/>
                        <a:sym typeface="Symbol"/>
                      </a:rPr>
                      <m:t>𝑘𝑔</m:t>
                    </m:r>
                    <m:r>
                      <a:rPr lang="cs-CZ" sz="2400" i="1">
                        <a:latin typeface="Cambria Math"/>
                        <a:cs typeface="Arial" panose="020B0604020202020204" pitchFamily="34" charset="0"/>
                        <a:sym typeface="Symbol"/>
                      </a:rPr>
                      <m:t>=</m:t>
                    </m:r>
                  </m:oMath>
                </a14:m>
                <a:r>
                  <a:rPr lang="cs-CZ" sz="2400" dirty="0">
                    <a:cs typeface="Arial" panose="020B0604020202020204" pitchFamily="34" charset="0"/>
                    <a:sym typeface="Symbol"/>
                  </a:rPr>
                  <a:t> </a:t>
                </a:r>
                <a14:m>
                  <m:oMath xmlns:m="http://schemas.openxmlformats.org/officeDocument/2006/math">
                    <m:r>
                      <a:rPr lang="cs-CZ" sz="2400" i="1">
                        <a:latin typeface="Cambria Math"/>
                        <a:cs typeface="Arial" panose="020B0604020202020204" pitchFamily="34" charset="0"/>
                        <a:sym typeface="Symbol"/>
                      </a:rPr>
                      <m:t>1</m:t>
                    </m:r>
                    <m:r>
                      <a:rPr lang="cs-CZ" sz="2400" i="1">
                        <a:latin typeface="Cambria Math" panose="02040503050406030204" pitchFamily="18" charset="0"/>
                        <a:cs typeface="Arial" panose="020B0604020202020204" pitchFamily="34" charset="0"/>
                        <a:sym typeface="Symbol"/>
                      </a:rPr>
                      <m:t>,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Symbol"/>
                      </a:rPr>
                      <m:t>6</m:t>
                    </m:r>
                    <m:r>
                      <a:rPr lang="cs-CZ" sz="2400" i="1">
                        <a:latin typeface="Cambria Math"/>
                        <a:cs typeface="Arial" panose="020B0604020202020204" pitchFamily="34" charset="0"/>
                        <a:sym typeface="Symbol"/>
                      </a:rPr>
                      <m:t>6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Symbol"/>
                      </a:rPr>
                      <m:t> </m:t>
                    </m:r>
                    <m:r>
                      <a:rPr lang="cs-CZ" sz="2400" i="1">
                        <a:latin typeface="Cambria Math"/>
                        <a:cs typeface="Arial" panose="020B0604020202020204" pitchFamily="34" charset="0"/>
                        <a:sym typeface="Symbol"/>
                      </a:rPr>
                      <m:t>𝑘𝑔</m:t>
                    </m:r>
                  </m:oMath>
                </a14:m>
                <a:endParaRPr lang="cs-CZ" sz="2400" dirty="0">
                  <a:latin typeface="Arial" panose="020B0604020202020204" pitchFamily="34" charset="0"/>
                  <a:cs typeface="Arial" panose="020B0604020202020204" pitchFamily="34" charset="0"/>
                  <a:sym typeface="Symbol"/>
                </a:endParaRPr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982" y="2547374"/>
                <a:ext cx="10909077" cy="3046988"/>
              </a:xfrm>
              <a:prstGeom prst="rect">
                <a:avLst/>
              </a:prstGeom>
              <a:blipFill rotWithShape="0">
                <a:blip r:embed="rId3"/>
                <a:stretch>
                  <a:fillRect l="-894" t="-1400" b="-34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Skupina 7"/>
          <p:cNvGrpSpPr/>
          <p:nvPr/>
        </p:nvGrpSpPr>
        <p:grpSpPr>
          <a:xfrm>
            <a:off x="2870592" y="5691094"/>
            <a:ext cx="8038274" cy="461665"/>
            <a:chOff x="2859575" y="4689314"/>
            <a:chExt cx="8038274" cy="461665"/>
          </a:xfrm>
        </p:grpSpPr>
        <p:sp>
          <p:nvSpPr>
            <p:cNvPr id="5" name="Obdélník 4"/>
            <p:cNvSpPr/>
            <p:nvPr/>
          </p:nvSpPr>
          <p:spPr>
            <a:xfrm>
              <a:off x="2859575" y="4689314"/>
              <a:ext cx="7918354" cy="46166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" name="TextovéPole 13"/>
            <p:cNvSpPr txBox="1"/>
            <p:nvPr/>
          </p:nvSpPr>
          <p:spPr>
            <a:xfrm>
              <a:off x="2859575" y="4689314"/>
              <a:ext cx="803827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Závěr: Je těžší krychle ze smrkového dřeva o 1,66 kg.</a:t>
              </a:r>
              <a:endParaRPr lang="cs-CZ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7300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65784" y="442912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Objem kvádru:</a:t>
            </a:r>
            <a:endParaRPr lang="cs-CZ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Šipka doleva 2">
            <a:hlinkClick r:id="rId2" action="ppaction://hlinksldjump"/>
          </p:cNvPr>
          <p:cNvSpPr/>
          <p:nvPr/>
        </p:nvSpPr>
        <p:spPr>
          <a:xfrm>
            <a:off x="342900" y="6064624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accent5">
                    <a:lumMod val="50000"/>
                  </a:schemeClr>
                </a:solidFill>
                <a:latin typeface="Britannic Bold" panose="020B0903060703020204" pitchFamily="34" charset="0"/>
              </a:rPr>
              <a:t>obsah</a:t>
            </a:r>
            <a:endParaRPr lang="cs-CZ" dirty="0">
              <a:solidFill>
                <a:schemeClr val="accent5">
                  <a:lumMod val="50000"/>
                </a:schemeClr>
              </a:solidFill>
              <a:latin typeface="Britannic Bold" panose="020B0903060703020204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65784" y="904577"/>
            <a:ext cx="116618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Kolik litrů vody se vejde do akvária tvaru kvádru, má-li dno akvária rozměry 60 cm</a:t>
            </a:r>
          </a:p>
          <a:p>
            <a:r>
              <a:rPr lang="cs-CZ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30 cm, je hluboké 50 cm a voda má sahat 5 cm pod okraj?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ovéPole 5">
                <a:hlinkClick r:id="rId3" action="ppaction://hlinksldjump"/>
              </p:cNvPr>
              <p:cNvSpPr txBox="1"/>
              <p:nvPr/>
            </p:nvSpPr>
            <p:spPr>
              <a:xfrm>
                <a:off x="265784" y="1876137"/>
                <a:ext cx="11608992" cy="120032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cs-CZ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Má-li voda sahat 5 cm pod okraj, bude třetí rozměr kvádru 50 cm – 5 cm = 45 cm</a:t>
                </a:r>
              </a:p>
              <a:p>
                <a:r>
                  <a:rPr lang="cs-CZ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V = </a:t>
                </a:r>
                <a:r>
                  <a:rPr lang="cs-CZ" sz="2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14:m>
                  <m:oMath xmlns:m="http://schemas.openxmlformats.org/officeDocument/2006/math">
                    <m:r>
                      <a:rPr lang="cs-CZ" sz="2400" i="1" dirty="0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∙</m:t>
                    </m:r>
                  </m:oMath>
                </a14:m>
                <a:r>
                  <a:rPr lang="cs-CZ" sz="2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14:m>
                  <m:oMath xmlns:m="http://schemas.openxmlformats.org/officeDocument/2006/math">
                    <m:r>
                      <a:rPr lang="cs-CZ" sz="2400" i="1" dirty="0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∙</m:t>
                    </m:r>
                  </m:oMath>
                </a14:m>
                <a:r>
                  <a:rPr lang="cs-CZ" sz="2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  <a:endParaRPr lang="cs-CZ" sz="24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cs-CZ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V = 60 cm × 30 cm × 45 cm = 81 000 cm</a:t>
                </a:r>
                <a:r>
                  <a:rPr lang="cs-CZ" sz="2400" baseline="30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r>
                  <a:rPr lang="cs-CZ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81 dm</a:t>
                </a:r>
                <a:r>
                  <a:rPr lang="cs-CZ" sz="2400" baseline="30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r>
                  <a:rPr lang="cs-CZ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cs-CZ" sz="2400" b="1" u="sng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81 litrů </a:t>
                </a:r>
              </a:p>
            </p:txBody>
          </p:sp>
        </mc:Choice>
        <mc:Fallback>
          <p:sp>
            <p:nvSpPr>
              <p:cNvPr id="6" name="TextovéPole 5">
                <a:hlinkClick r:id="rId3" action="ppaction://hlinksldjump"/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784" y="1876137"/>
                <a:ext cx="11608992" cy="1200329"/>
              </a:xfrm>
              <a:prstGeom prst="rect">
                <a:avLst/>
              </a:prstGeom>
              <a:blipFill rotWithShape="1">
                <a:blip r:embed="rId4"/>
                <a:stretch>
                  <a:fillRect l="-840" t="-3553" b="-1116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ovéPole 4"/>
          <p:cNvSpPr txBox="1"/>
          <p:nvPr/>
        </p:nvSpPr>
        <p:spPr>
          <a:xfrm>
            <a:off x="265784" y="3429000"/>
            <a:ext cx="9085757" cy="830997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Závěr:</a:t>
            </a:r>
          </a:p>
          <a:p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 akvária by se vešlo za uvedených podmínek 81 litrů vody.</a:t>
            </a: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044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42900" y="442912"/>
            <a:ext cx="3805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Objem kolmého hranolu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Šipka doleva 2">
            <a:hlinkClick r:id="rId2" action="ppaction://hlinksldjump"/>
          </p:cNvPr>
          <p:cNvSpPr/>
          <p:nvPr/>
        </p:nvSpPr>
        <p:spPr>
          <a:xfrm>
            <a:off x="342900" y="6064624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accent5">
                    <a:lumMod val="50000"/>
                  </a:schemeClr>
                </a:solidFill>
                <a:latin typeface="Britannic Bold" panose="020B0903060703020204" pitchFamily="34" charset="0"/>
              </a:rPr>
              <a:t>obsah</a:t>
            </a:r>
            <a:endParaRPr lang="cs-CZ" dirty="0">
              <a:solidFill>
                <a:schemeClr val="accent5">
                  <a:lumMod val="50000"/>
                </a:schemeClr>
              </a:solidFill>
              <a:latin typeface="Britannic Bold" panose="020B0903060703020204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42900" y="894754"/>
            <a:ext cx="112678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Kolik hektolitrů vody je v nádrži tvaru kolmého hranolu se čtvercovou podstavou </a:t>
            </a:r>
          </a:p>
          <a:p>
            <a:r>
              <a:rPr lang="cs-CZ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hraně a = 4 m a výšce nádrže </a:t>
            </a:r>
            <a:r>
              <a:rPr lang="cs-CZ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2,5 metru, je-li </a:t>
            </a:r>
            <a:r>
              <a:rPr lang="cs-CZ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nádrž je naplněna do dvou pětin</a:t>
            </a:r>
          </a:p>
          <a:p>
            <a:r>
              <a:rPr lang="cs-CZ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cs-CZ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vé výšky?</a:t>
            </a:r>
            <a:endParaRPr lang="cs-CZ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ovéPole 5"/>
              <p:cNvSpPr txBox="1"/>
              <p:nvPr/>
            </p:nvSpPr>
            <p:spPr>
              <a:xfrm>
                <a:off x="278880" y="2095081"/>
                <a:ext cx="11634240" cy="283821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cs-CZ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Je-li výška nádrže v = 2,5 metru a nádrž je naplněna do dvou pětin výšky,</a:t>
                </a:r>
              </a:p>
              <a:p>
                <a:r>
                  <a:rPr lang="cs-CZ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dostáváme: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 smtClean="0"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cs-CZ" sz="2400" b="0" i="1" smtClean="0">
                            <a:latin typeface="Cambria Math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cs-CZ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×</a:t>
                </a:r>
                <a14:m>
                  <m:oMath xmlns:m="http://schemas.openxmlformats.org/officeDocument/2006/math">
                    <m:r>
                      <a:rPr lang="cs-CZ" sz="2400" b="0" i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f>
                      <m:fPr>
                        <m:ctrlPr>
                          <a:rPr lang="cs-CZ" sz="2400" i="1" dirty="0" smtClean="0"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cs-CZ" sz="2400" b="0" i="1" dirty="0" smtClean="0">
                            <a:latin typeface="Cambria Math"/>
                            <a:cs typeface="Arial" panose="020B0604020202020204" pitchFamily="34" charset="0"/>
                          </a:rPr>
                          <m:t>25</m:t>
                        </m:r>
                      </m:num>
                      <m:den>
                        <m:r>
                          <a:rPr lang="cs-CZ" sz="2400" b="0" i="1" dirty="0" smtClean="0">
                            <a:latin typeface="Cambria Math"/>
                            <a:cs typeface="Arial" panose="020B0604020202020204" pitchFamily="34" charset="0"/>
                          </a:rPr>
                          <m:t>10</m:t>
                        </m:r>
                      </m:den>
                    </m:f>
                    <m:r>
                      <a:rPr lang="cs-CZ" sz="2400" b="0" i="1" dirty="0" smtClean="0">
                        <a:latin typeface="Cambria Math"/>
                        <a:cs typeface="Arial" panose="020B0604020202020204" pitchFamily="34" charset="0"/>
                      </a:rPr>
                      <m:t>=1</m:t>
                    </m:r>
                  </m:oMath>
                </a14:m>
                <a:r>
                  <a:rPr lang="cs-CZ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</a:p>
              <a:p>
                <a:r>
                  <a:rPr lang="cs-CZ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v nádrži je tedy 1 metr vody.</a:t>
                </a:r>
              </a:p>
              <a:p>
                <a:r>
                  <a:rPr lang="cs-CZ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Objem kolmého hranolu: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sz="2400" b="0" i="0" smtClean="0">
                        <a:latin typeface="Cambria Math"/>
                        <a:cs typeface="Arial" panose="020B0604020202020204" pitchFamily="34" charset="0"/>
                      </a:rPr>
                      <m:t>V</m:t>
                    </m:r>
                    <m:r>
                      <a:rPr lang="cs-CZ" sz="2400" b="0" i="0" smtClean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r>
                      <a:rPr lang="cs-CZ" sz="2400" b="0" i="1" smtClean="0">
                        <a:latin typeface="Cambria Math"/>
                        <a:cs typeface="Arial" panose="020B0604020202020204" pitchFamily="34" charset="0"/>
                      </a:rPr>
                      <m:t>𝑆</m:t>
                    </m:r>
                    <m:r>
                      <a:rPr lang="cs-CZ" sz="2400" b="0" i="1" baseline="-25000" smtClean="0">
                        <a:latin typeface="Cambria Math"/>
                        <a:cs typeface="Arial" panose="020B0604020202020204" pitchFamily="34" charset="0"/>
                      </a:rPr>
                      <m:t>𝑝</m:t>
                    </m:r>
                    <m:r>
                      <a:rPr lang="cs-CZ" sz="2400" b="0" i="1" smtClean="0">
                        <a:latin typeface="Cambria Math"/>
                        <a:cs typeface="Arial" panose="020B0604020202020204" pitchFamily="34" charset="0"/>
                      </a:rPr>
                      <m:t>.</m:t>
                    </m:r>
                    <m:r>
                      <a:rPr lang="cs-CZ" sz="2400" b="0" i="1" smtClean="0">
                        <a:latin typeface="Cambria Math"/>
                        <a:cs typeface="Arial" panose="020B0604020202020204" pitchFamily="34" charset="0"/>
                      </a:rPr>
                      <m:t>𝑣</m:t>
                    </m:r>
                  </m:oMath>
                </a14:m>
                <a:endParaRPr lang="cs-CZ" sz="2400" b="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cs-CZ" sz="2400" b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Podstava je čtvercová, platí tedy</a:t>
                </a:r>
                <a:r>
                  <a:rPr lang="cs-CZ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/>
                        <a:cs typeface="Arial" panose="020B0604020202020204" pitchFamily="34" charset="0"/>
                      </a:rPr>
                      <m:t>𝑆</m:t>
                    </m:r>
                    <m:r>
                      <a:rPr lang="cs-CZ" sz="2400" b="0" i="1" baseline="-25000" smtClean="0">
                        <a:latin typeface="Cambria Math"/>
                        <a:cs typeface="Arial" panose="020B0604020202020204" pitchFamily="34" charset="0"/>
                      </a:rPr>
                      <m:t>𝑝</m:t>
                    </m:r>
                    <m:r>
                      <a:rPr lang="cs-CZ" sz="2400" i="1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cs-CZ" sz="2400" i="1">
                            <a:latin typeface="Cambria Math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e>
                      <m:sup>
                        <m:r>
                          <a:rPr lang="cs-CZ" sz="2400" i="1">
                            <a:latin typeface="Cambria Math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cs-CZ" sz="2400" b="0" i="1" smtClean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cs-CZ" sz="2400" b="0" i="1" smtClean="0">
                            <a:latin typeface="Cambria Math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cs-CZ" sz="2400" b="0" i="1" smtClean="0">
                            <a:latin typeface="Cambria Math"/>
                            <a:cs typeface="Arial" panose="020B0604020202020204" pitchFamily="34" charset="0"/>
                          </a:rPr>
                          <m:t>4</m:t>
                        </m:r>
                      </m:e>
                      <m:sup>
                        <m:r>
                          <a:rPr lang="cs-CZ" sz="2400" b="0" i="1" smtClean="0">
                            <a:latin typeface="Cambria Math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cs-CZ" sz="2400" b="0" i="1" smtClean="0">
                        <a:latin typeface="Cambria Math"/>
                        <a:cs typeface="Arial" panose="020B0604020202020204" pitchFamily="34" charset="0"/>
                      </a:rPr>
                      <m:t>=16</m:t>
                    </m:r>
                    <m:r>
                      <a:rPr lang="cs-CZ" sz="2400" b="0" i="1" smtClean="0">
                        <a:latin typeface="Cambria Math"/>
                        <a:cs typeface="Arial" panose="020B0604020202020204" pitchFamily="34" charset="0"/>
                      </a:rPr>
                      <m:t>𝑚</m:t>
                    </m:r>
                    <m:r>
                      <a:rPr lang="cs-CZ" sz="2400" b="0" i="1" baseline="30000" smtClean="0">
                        <a:latin typeface="Cambria Math"/>
                        <a:cs typeface="Arial" panose="020B0604020202020204" pitchFamily="34" charset="0"/>
                      </a:rPr>
                      <m:t>2</m:t>
                    </m:r>
                    <m:r>
                      <a:rPr lang="cs-CZ" sz="2400" b="0" i="1" smtClean="0">
                        <a:latin typeface="Cambria Math"/>
                        <a:cs typeface="Arial" panose="020B0604020202020204" pitchFamily="34" charset="0"/>
                      </a:rPr>
                      <m:t> </m:t>
                    </m:r>
                  </m:oMath>
                </a14:m>
                <a:endParaRPr lang="cs-CZ" sz="2400" b="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cs-CZ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Objem hranolu: V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/>
                        <a:cs typeface="Arial" panose="020B0604020202020204" pitchFamily="34" charset="0"/>
                      </a:rPr>
                      <m:t>=16</m:t>
                    </m:r>
                    <m:sSup>
                      <m:sSupPr>
                        <m:ctrlPr>
                          <a:rPr lang="cs-CZ" sz="2400" b="0" i="1" smtClean="0">
                            <a:latin typeface="Cambria Math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cs-CZ" sz="2400" b="0" i="1" smtClean="0">
                            <a:latin typeface="Cambria Math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p>
                        <m:r>
                          <a:rPr lang="cs-CZ" sz="2400" b="0" i="1" smtClean="0">
                            <a:latin typeface="Cambria Math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cs-CZ" sz="2400" b="0" i="1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∙</m:t>
                    </m:r>
                    <m:r>
                      <a:rPr lang="cs-CZ" sz="2400" b="0" i="1" smtClean="0">
                        <a:latin typeface="Cambria Math"/>
                        <a:cs typeface="Arial" panose="020B0604020202020204" pitchFamily="34" charset="0"/>
                      </a:rPr>
                      <m:t>1</m:t>
                    </m:r>
                    <m:r>
                      <a:rPr lang="cs-CZ" sz="2400" b="0" i="1" smtClean="0">
                        <a:latin typeface="Cambria Math"/>
                        <a:cs typeface="Arial" panose="020B0604020202020204" pitchFamily="34" charset="0"/>
                      </a:rPr>
                      <m:t>𝑚</m:t>
                    </m:r>
                    <m:r>
                      <a:rPr lang="cs-CZ" sz="2400" b="0" i="1" smtClean="0">
                        <a:latin typeface="Cambria Math"/>
                        <a:cs typeface="Arial" panose="020B0604020202020204" pitchFamily="34" charset="0"/>
                      </a:rPr>
                      <m:t>=16</m:t>
                    </m:r>
                    <m:r>
                      <a:rPr lang="cs-CZ" sz="2400" b="0" i="1" smtClean="0">
                        <a:latin typeface="Cambria Math"/>
                        <a:cs typeface="Arial" panose="020B0604020202020204" pitchFamily="34" charset="0"/>
                      </a:rPr>
                      <m:t>𝑚</m:t>
                    </m:r>
                    <m:r>
                      <a:rPr lang="cs-CZ" sz="2400" b="0" i="1" baseline="30000" smtClean="0">
                        <a:latin typeface="Cambria Math"/>
                        <a:cs typeface="Arial" panose="020B0604020202020204" pitchFamily="34" charset="0"/>
                      </a:rPr>
                      <m:t>3</m:t>
                    </m:r>
                    <m:r>
                      <a:rPr lang="cs-CZ" sz="2400" b="0" i="1" smtClean="0">
                        <a:latin typeface="Cambria Math"/>
                        <a:cs typeface="Arial" panose="020B0604020202020204" pitchFamily="34" charset="0"/>
                      </a:rPr>
                      <m:t>  </m:t>
                    </m:r>
                  </m:oMath>
                </a14:m>
                <a:endParaRPr lang="cs-CZ" sz="2400" b="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/>
                          <a:cs typeface="Arial" panose="020B0604020202020204" pitchFamily="34" charset="0"/>
                        </a:rPr>
                        <m:t>16</m:t>
                      </m:r>
                      <m:sSup>
                        <m:sSupPr>
                          <m:ctrlPr>
                            <a:rPr lang="cs-CZ" sz="2400" b="0" i="1" smtClean="0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cs-CZ" sz="2400" b="0" i="1" smtClean="0">
                              <a:latin typeface="Cambria Math"/>
                              <a:cs typeface="Arial" panose="020B0604020202020204" pitchFamily="34" charset="0"/>
                            </a:rPr>
                            <m:t>𝑚</m:t>
                          </m:r>
                        </m:e>
                        <m:sup>
                          <m:r>
                            <a:rPr lang="cs-CZ" sz="2400" b="0" i="1" smtClean="0">
                              <a:latin typeface="Cambria Math"/>
                              <a:cs typeface="Arial" panose="020B0604020202020204" pitchFamily="34" charset="0"/>
                            </a:rPr>
                            <m:t>3</m:t>
                          </m:r>
                        </m:sup>
                      </m:sSup>
                      <m:r>
                        <a:rPr lang="cs-CZ" sz="2400" b="0" i="1" smtClean="0">
                          <a:latin typeface="Cambria Math"/>
                          <a:cs typeface="Arial" panose="020B0604020202020204" pitchFamily="34" charset="0"/>
                        </a:rPr>
                        <m:t>=16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cs-CZ" sz="2400" b="0" i="1" smtClean="0">
                          <a:latin typeface="Cambria Math"/>
                          <a:cs typeface="Arial" panose="020B0604020202020204" pitchFamily="34" charset="0"/>
                        </a:rPr>
                        <m:t>000</m:t>
                      </m:r>
                      <m:sSup>
                        <m:sSupPr>
                          <m:ctrlPr>
                            <a:rPr lang="cs-CZ" sz="2400" b="0" i="1" smtClean="0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cs-CZ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cs-CZ" sz="2400" i="1">
                              <a:latin typeface="Cambria Math"/>
                              <a:cs typeface="Arial" panose="020B0604020202020204" pitchFamily="34" charset="0"/>
                            </a:rPr>
                            <m:t>𝑑𝑚</m:t>
                          </m:r>
                        </m:e>
                        <m:sup>
                          <m:r>
                            <a:rPr lang="cs-CZ" sz="2400" b="0" i="1" smtClean="0">
                              <a:latin typeface="Cambria Math"/>
                              <a:cs typeface="Arial" panose="020B0604020202020204" pitchFamily="34" charset="0"/>
                            </a:rPr>
                            <m:t>3</m:t>
                          </m:r>
                        </m:sup>
                      </m:sSup>
                      <m:r>
                        <a:rPr lang="cs-CZ" sz="2400" b="0" i="0" smtClean="0">
                          <a:latin typeface="Cambria Math"/>
                          <a:cs typeface="Arial" panose="020B0604020202020204" pitchFamily="34" charset="0"/>
                        </a:rPr>
                        <m:t>=16</m:t>
                      </m:r>
                      <m:r>
                        <a:rPr lang="cs-CZ" sz="2400" b="0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cs-CZ" sz="2400" b="0" i="0" smtClean="0">
                          <a:latin typeface="Cambria Math"/>
                          <a:cs typeface="Arial" panose="020B0604020202020204" pitchFamily="34" charset="0"/>
                        </a:rPr>
                        <m:t>000</m:t>
                      </m:r>
                      <m:r>
                        <a:rPr lang="cs-CZ" sz="2400" b="0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cs-CZ" sz="2400" b="0" i="1" smtClean="0">
                          <a:latin typeface="Cambria Math"/>
                          <a:cs typeface="Arial" panose="020B0604020202020204" pitchFamily="34" charset="0"/>
                        </a:rPr>
                        <m:t>𝑙</m:t>
                      </m:r>
                      <m:r>
                        <a:rPr lang="cs-CZ" sz="2400" b="0" i="0" smtClean="0"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r>
                        <a:rPr lang="cs-CZ" sz="2400" b="1" i="0" smtClean="0">
                          <a:latin typeface="Cambria Math"/>
                          <a:cs typeface="Arial" panose="020B0604020202020204" pitchFamily="34" charset="0"/>
                        </a:rPr>
                        <m:t>𝟏𝟔𝟎</m:t>
                      </m:r>
                      <m:r>
                        <a:rPr lang="cs-CZ" sz="2400" b="1" i="0" smtClean="0">
                          <a:latin typeface="Cambria Math"/>
                          <a:cs typeface="Arial" panose="020B0604020202020204" pitchFamily="34" charset="0"/>
                        </a:rPr>
                        <m:t> </m:t>
                      </m:r>
                      <m:r>
                        <a:rPr lang="cs-CZ" sz="2400" b="1" i="1" smtClean="0">
                          <a:latin typeface="Cambria Math"/>
                          <a:cs typeface="Arial" panose="020B0604020202020204" pitchFamily="34" charset="0"/>
                        </a:rPr>
                        <m:t>𝒉𝒍</m:t>
                      </m:r>
                    </m:oMath>
                  </m:oMathPara>
                </a14:m>
                <a:endParaRPr lang="cs-CZ" sz="2400" b="1" i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880" y="2095081"/>
                <a:ext cx="11634240" cy="2838213"/>
              </a:xfrm>
              <a:prstGeom prst="rect">
                <a:avLst/>
              </a:prstGeom>
              <a:blipFill rotWithShape="1">
                <a:blip r:embed="rId3"/>
                <a:stretch>
                  <a:fillRect l="-839" t="-150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Skupina 6"/>
          <p:cNvGrpSpPr/>
          <p:nvPr/>
        </p:nvGrpSpPr>
        <p:grpSpPr>
          <a:xfrm>
            <a:off x="4148750" y="5233627"/>
            <a:ext cx="4723776" cy="830997"/>
            <a:chOff x="1662035" y="4835579"/>
            <a:chExt cx="4723776" cy="830997"/>
          </a:xfrm>
        </p:grpSpPr>
        <p:sp>
          <p:nvSpPr>
            <p:cNvPr id="5" name="Obdélník 4"/>
            <p:cNvSpPr/>
            <p:nvPr/>
          </p:nvSpPr>
          <p:spPr>
            <a:xfrm>
              <a:off x="1662035" y="4835579"/>
              <a:ext cx="4723776" cy="83099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" name="TextovéPole 10"/>
            <p:cNvSpPr txBox="1"/>
            <p:nvPr/>
          </p:nvSpPr>
          <p:spPr>
            <a:xfrm>
              <a:off x="1662035" y="4835579"/>
              <a:ext cx="472377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b="1" u="sng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Závěr: </a:t>
              </a:r>
            </a:p>
            <a:p>
              <a:r>
                <a:rPr lang="cs-CZ" sz="2400" b="1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 nádrži je 160 hektolitrů vody.</a:t>
              </a:r>
              <a:endParaRPr lang="cs-CZ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303495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29807" y="335254"/>
            <a:ext cx="2800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smtClean="0">
                <a:latin typeface="Arial" panose="020B0604020202020204" pitchFamily="34" charset="0"/>
                <a:cs typeface="Arial" panose="020B0604020202020204" pitchFamily="34" charset="0"/>
              </a:rPr>
              <a:t>Použité materiály</a:t>
            </a:r>
            <a:r>
              <a:rPr lang="cs-CZ" sz="240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29807" y="2382547"/>
            <a:ext cx="1149531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NOVÁKOVÁ, Eva a Hana DVOŘÁKOVÁ. </a:t>
            </a:r>
            <a:r>
              <a:rPr lang="cs-CZ" sz="2400" i="1" dirty="0"/>
              <a:t>Aplikovaná matematika pro učební obory ve stavebnictví a stavební praxi</a:t>
            </a:r>
            <a:r>
              <a:rPr lang="cs-CZ" sz="2400" dirty="0"/>
              <a:t>. Vyd. 2., </a:t>
            </a:r>
            <a:r>
              <a:rPr lang="cs-CZ" sz="2400" dirty="0" err="1"/>
              <a:t>upr</a:t>
            </a:r>
            <a:r>
              <a:rPr lang="cs-CZ" sz="2400" dirty="0"/>
              <a:t>., v Sobotáles vyd. 1. Praha: Sobotáles, 1995, 193 s. ISBN 80-859-2003-4</a:t>
            </a:r>
            <a:r>
              <a:rPr lang="cs-CZ" sz="2400" dirty="0" smtClean="0"/>
              <a:t>.</a:t>
            </a:r>
          </a:p>
          <a:p>
            <a:endParaRPr lang="cs-CZ" sz="2400" dirty="0" smtClean="0"/>
          </a:p>
          <a:p>
            <a:r>
              <a:rPr lang="cs-CZ" sz="2400" dirty="0" smtClean="0"/>
              <a:t>Vlastní archiv autorky.</a:t>
            </a:r>
            <a:endParaRPr lang="cs-CZ" sz="2400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29807" y="4771279"/>
            <a:ext cx="1023312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Materiál je určen pro bezplatné používání při výuce a vzdělávání na všech typech škol a školských zařízení. Jakékoliv další využití podléhá autorskému zákonu.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29807" y="5928905"/>
            <a:ext cx="1023312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Obrazový materiál je vytvořen v programech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Cabri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II Plus,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Inkscape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 GIMP.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29807" y="932544"/>
            <a:ext cx="1001331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cs typeface="Arial" panose="020B0604020202020204" pitchFamily="34" charset="0"/>
              </a:rPr>
              <a:t>Soubor vzorových úloh:</a:t>
            </a:r>
          </a:p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://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www.novamaturita.cz/</a:t>
            </a:r>
            <a:r>
              <a:rPr lang="cs-CZ" sz="2400" dirty="0" err="1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index.php?id_document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=1404036720&amp;at=1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://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www.novamaturita.cz/index.php?id_document=1404037154&amp;at=1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1752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3474</TotalTime>
  <Words>784</Words>
  <Application>Microsoft Office PowerPoint</Application>
  <PresentationFormat>Vlastní</PresentationFormat>
  <Paragraphs>93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8</vt:i4>
      </vt:variant>
    </vt:vector>
  </HeadingPairs>
  <TitlesOfParts>
    <vt:vector size="10" baseType="lpstr">
      <vt:lpstr>1_Motiv Office</vt:lpstr>
      <vt:lpstr>2_Motiv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Knapova Milena</dc:creator>
  <cp:lastModifiedBy>Milena Knappová</cp:lastModifiedBy>
  <cp:revision>179</cp:revision>
  <dcterms:created xsi:type="dcterms:W3CDTF">2014-05-12T10:28:16Z</dcterms:created>
  <dcterms:modified xsi:type="dcterms:W3CDTF">2015-03-06T19:31:33Z</dcterms:modified>
</cp:coreProperties>
</file>